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5"/>
  </p:notesMasterIdLst>
  <p:sldIdLst>
    <p:sldId id="869" r:id="rId2"/>
    <p:sldId id="1131" r:id="rId3"/>
    <p:sldId id="1132" r:id="rId4"/>
    <p:sldId id="1133" r:id="rId5"/>
    <p:sldId id="1127" r:id="rId6"/>
    <p:sldId id="1134" r:id="rId7"/>
    <p:sldId id="1135" r:id="rId8"/>
    <p:sldId id="1136" r:id="rId9"/>
    <p:sldId id="1137" r:id="rId10"/>
    <p:sldId id="1167" r:id="rId11"/>
    <p:sldId id="1138" r:id="rId12"/>
    <p:sldId id="1139" r:id="rId13"/>
    <p:sldId id="1168" r:id="rId14"/>
    <p:sldId id="1129" r:id="rId15"/>
    <p:sldId id="1128" r:id="rId16"/>
    <p:sldId id="1130" r:id="rId17"/>
    <p:sldId id="1140" r:id="rId18"/>
    <p:sldId id="1141" r:id="rId19"/>
    <p:sldId id="1142" r:id="rId20"/>
    <p:sldId id="1143" r:id="rId21"/>
    <p:sldId id="1144" r:id="rId22"/>
    <p:sldId id="1145" r:id="rId23"/>
    <p:sldId id="1146" r:id="rId24"/>
    <p:sldId id="1147" r:id="rId25"/>
    <p:sldId id="1148" r:id="rId26"/>
    <p:sldId id="1149" r:id="rId27"/>
    <p:sldId id="1150" r:id="rId28"/>
    <p:sldId id="1151" r:id="rId29"/>
    <p:sldId id="1152" r:id="rId30"/>
    <p:sldId id="1153" r:id="rId31"/>
    <p:sldId id="1154" r:id="rId32"/>
    <p:sldId id="1155" r:id="rId33"/>
    <p:sldId id="1156" r:id="rId34"/>
    <p:sldId id="1157" r:id="rId35"/>
    <p:sldId id="1158" r:id="rId36"/>
    <p:sldId id="1159" r:id="rId37"/>
    <p:sldId id="1160" r:id="rId38"/>
    <p:sldId id="1161" r:id="rId39"/>
    <p:sldId id="1162" r:id="rId40"/>
    <p:sldId id="1163" r:id="rId41"/>
    <p:sldId id="1164" r:id="rId42"/>
    <p:sldId id="1165" r:id="rId43"/>
    <p:sldId id="116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6"/>
    <a:srgbClr val="FAFE00"/>
    <a:srgbClr val="FFFE08"/>
    <a:srgbClr val="7F3F06"/>
    <a:srgbClr val="FAFF00"/>
    <a:srgbClr val="9BBB59"/>
    <a:srgbClr val="FCFD0B"/>
    <a:srgbClr val="F8FF00"/>
    <a:srgbClr val="FA0C0E"/>
    <a:srgbClr val="FD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3535" autoAdjust="0"/>
  </p:normalViewPr>
  <p:slideViewPr>
    <p:cSldViewPr snapToGrid="0">
      <p:cViewPr>
        <p:scale>
          <a:sx n="100" d="100"/>
          <a:sy n="100" d="100"/>
        </p:scale>
        <p:origin x="1258" y="139"/>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processing and computer vision, an edge is a boundary or a significant change in intensity (brightness or color) between adjacent pixels. Edges often represent object boundaries, texture changes, or surface orientation changes, and they are critical for analyzing the structure and shapes in an image.</a:t>
            </a:r>
          </a:p>
          <a:p>
            <a:r>
              <a:rPr lang="en-US" dirty="0"/>
              <a:t>Edges can be classified based on the </a:t>
            </a:r>
            <a:r>
              <a:rPr lang="en-US" b="1" dirty="0"/>
              <a:t>intensity profile</a:t>
            </a:r>
            <a:r>
              <a:rPr lang="en-US" dirty="0"/>
              <a:t>—how the brightness changes across the edge. The common types are:</a:t>
            </a:r>
          </a:p>
          <a:p>
            <a:r>
              <a:rPr lang="en-US" dirty="0"/>
              <a:t>Step edge: Sudden and consistent change in intensity. Appears as a sharp transition.</a:t>
            </a:r>
          </a:p>
          <a:p>
            <a:r>
              <a:rPr lang="en-US" dirty="0"/>
              <a:t>Ramp Edge: Gradual change in intensity over a wider area. </a:t>
            </a:r>
            <a:r>
              <a:rPr lang="en-US" sz="1800" b="0" i="0" dirty="0">
                <a:solidFill>
                  <a:srgbClr val="242021"/>
                </a:solidFill>
                <a:effectLst/>
                <a:latin typeface="TimesTen-Roman"/>
              </a:rPr>
              <a:t>In real situations, edges are more</a:t>
            </a:r>
            <a:r>
              <a:rPr lang="en-US" dirty="0"/>
              <a:t> </a:t>
            </a:r>
            <a:r>
              <a:rPr lang="en-US" sz="1800" b="0" i="0" dirty="0">
                <a:solidFill>
                  <a:srgbClr val="242021"/>
                </a:solidFill>
                <a:effectLst/>
                <a:latin typeface="TimesTen-Roman"/>
              </a:rPr>
              <a:t>closely modeled as having an intensity </a:t>
            </a:r>
            <a:r>
              <a:rPr lang="en-US" sz="1800" b="0" i="1" dirty="0">
                <a:solidFill>
                  <a:srgbClr val="242021"/>
                </a:solidFill>
                <a:effectLst/>
                <a:latin typeface="TimesTen-Italic"/>
              </a:rPr>
              <a:t>ramp </a:t>
            </a:r>
            <a:r>
              <a:rPr lang="en-US" sz="1800" b="0" i="0" dirty="0">
                <a:solidFill>
                  <a:srgbClr val="242021"/>
                </a:solidFill>
                <a:effectLst/>
                <a:latin typeface="TimesTen-Roman"/>
              </a:rPr>
              <a:t>profile</a:t>
            </a:r>
          </a:p>
          <a:p>
            <a:r>
              <a:rPr lang="en-US" dirty="0"/>
              <a:t>Intensity rises to a peak and falls back. Often seen in thin lines or textures. </a:t>
            </a:r>
            <a:r>
              <a:rPr lang="en-US" sz="1800" b="0" i="0" dirty="0">
                <a:solidFill>
                  <a:srgbClr val="242021"/>
                </a:solidFill>
                <a:effectLst/>
                <a:latin typeface="TimesTen-Roman"/>
              </a:rPr>
              <a:t>Roof edges are models of lines through a region,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45049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edges are locations in an image where the intensity changes rapidly</a:t>
            </a:r>
            <a:r>
              <a:rPr lang="en-US" dirty="0"/>
              <a:t>, and the derivative illustrates </a:t>
            </a:r>
            <a:r>
              <a:rPr lang="en-US" b="1" dirty="0"/>
              <a:t>how fast a value changes</a:t>
            </a:r>
            <a:r>
              <a:rPr lang="en-US" dirty="0"/>
              <a:t>. It measures exactly that</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2559758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42021"/>
                </a:solidFill>
                <a:effectLst/>
                <a:latin typeface="TimesTen-Roman"/>
              </a:rPr>
              <a:t>These examples are illustrations of the sensitivity of derivatives to noise.</a:t>
            </a:r>
          </a:p>
          <a:p>
            <a:r>
              <a:rPr lang="en-US" sz="1200" b="0" i="0" dirty="0">
                <a:solidFill>
                  <a:srgbClr val="242021"/>
                </a:solidFill>
                <a:effectLst/>
                <a:latin typeface="TimesTen-Roman"/>
              </a:rPr>
              <a:t>First column: 8-bit images with values in the range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r>
              <a:rPr lang="en-US" dirty="0"/>
              <a:t> </a:t>
            </a:r>
            <a:endParaRPr lang="en-US" sz="1200" b="0" i="0" dirty="0">
              <a:solidFill>
                <a:srgbClr val="242021"/>
              </a:solidFill>
              <a:effectLst/>
              <a:latin typeface="TimesTen-Roman"/>
            </a:endParaRPr>
          </a:p>
          <a:p>
            <a:r>
              <a:rPr lang="en-US" dirty="0">
                <a:solidFill>
                  <a:srgbClr val="242021"/>
                </a:solidFill>
                <a:latin typeface="TimesTen-Roman"/>
              </a:rPr>
              <a:t>T</a:t>
            </a:r>
            <a:r>
              <a:rPr lang="en-US" sz="1200" b="0" i="0" dirty="0">
                <a:solidFill>
                  <a:srgbClr val="242021"/>
                </a:solidFill>
                <a:effectLst/>
                <a:latin typeface="TimesTen-Roman"/>
              </a:rPr>
              <a:t>he noise is almost visually undetectable in the images on the left column.</a:t>
            </a:r>
            <a:r>
              <a:rPr lang="en-US" dirty="0"/>
              <a:t> </a:t>
            </a:r>
            <a:endParaRPr lang="en-US" sz="1200" b="0" i="0" dirty="0">
              <a:solidFill>
                <a:srgbClr val="242021"/>
              </a:solidFill>
              <a:effectLst/>
              <a:latin typeface="TimesTen-Roman"/>
            </a:endParaRPr>
          </a:p>
          <a:p>
            <a:r>
              <a:rPr lang="en-US" sz="1200" b="0" i="0" dirty="0">
                <a:solidFill>
                  <a:srgbClr val="242021"/>
                </a:solidFill>
                <a:effectLst/>
                <a:latin typeface="TimesTen-Roman"/>
              </a:rPr>
              <a:t>As we move down the center column, the derivatives become increasingly different from the noiseless case.</a:t>
            </a:r>
            <a:r>
              <a:rPr lang="en-US" dirty="0"/>
              <a:t> </a:t>
            </a:r>
          </a:p>
          <a:p>
            <a:r>
              <a:rPr lang="en-US" sz="1200" b="0" i="0" dirty="0">
                <a:solidFill>
                  <a:srgbClr val="242021"/>
                </a:solidFill>
                <a:effectLst/>
                <a:latin typeface="TimesTen-Roman"/>
              </a:rPr>
              <a:t>In fact, it would be difficult to associate the last profile in the center column with the first derivative of a ramp edge.</a:t>
            </a:r>
            <a:r>
              <a:rPr lang="en-US" dirty="0"/>
              <a:t> </a:t>
            </a:r>
            <a:br>
              <a:rPr lang="en-US" dirty="0"/>
            </a:br>
            <a:r>
              <a:rPr lang="en-US" dirty="0"/>
              <a:t> </a:t>
            </a:r>
            <a:r>
              <a:rPr lang="en-US" sz="1200" b="0" i="0" dirty="0">
                <a:solidFill>
                  <a:srgbClr val="242021"/>
                </a:solidFill>
                <a:effectLst/>
                <a:latin typeface="TimesTen-Roman"/>
              </a:rPr>
              <a:t>As expected, the second derivative is even more sensitive to noise.</a:t>
            </a:r>
            <a:r>
              <a:rPr lang="en-US" dirty="0"/>
              <a:t> </a:t>
            </a:r>
            <a:br>
              <a:rPr lang="en-US" dirty="0"/>
            </a:br>
            <a:r>
              <a:rPr lang="en-US" sz="1200" b="0" i="0" dirty="0">
                <a:solidFill>
                  <a:srgbClr val="242021"/>
                </a:solidFill>
                <a:effectLst/>
                <a:latin typeface="TimesTen-Roman"/>
              </a:rPr>
              <a:t>The only noisy second derivative image that barely resembles the noiseless case corresponds to noise with a standard deviation of 0.1.</a:t>
            </a:r>
            <a:r>
              <a:rPr lang="en-US" dirty="0"/>
              <a:t> </a:t>
            </a:r>
            <a:br>
              <a:rPr lang="en-US" dirty="0"/>
            </a:br>
            <a:r>
              <a:rPr lang="en-US" sz="1200" b="0" i="0" dirty="0">
                <a:solidFill>
                  <a:srgbClr val="242021"/>
                </a:solidFill>
                <a:effectLst/>
                <a:latin typeface="TimesTen-Roman"/>
              </a:rPr>
              <a:t>The remaining second-derivative images and profiles clearly illustrate that it would be difficult indeed to detect their positive and negative components.</a:t>
            </a:r>
          </a:p>
          <a:p>
            <a:r>
              <a:rPr lang="en-US" sz="1200" b="0" i="0" dirty="0">
                <a:solidFill>
                  <a:srgbClr val="242021"/>
                </a:solidFill>
                <a:effectLst/>
                <a:latin typeface="TimesTen-Roman"/>
              </a:rPr>
              <a:t>We need to reduce the noise if we want to detect the edge by using derivative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421969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919442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66674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2363856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SOBEL FILTER IN</a:t>
            </a:r>
          </a:p>
          <a:p>
            <a:pPr algn="ctr"/>
            <a:r>
              <a:rPr lang="en-US" sz="5400" b="1" dirty="0"/>
              <a:t>DIGITAL IMAGES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156F4E-AA27-596A-7367-23DBE3C466A0}"/>
              </a:ext>
            </a:extLst>
          </p:cNvPr>
          <p:cNvSpPr>
            <a:spLocks noGrp="1"/>
          </p:cNvSpPr>
          <p:nvPr>
            <p:ph type="title"/>
          </p:nvPr>
        </p:nvSpPr>
        <p:spPr>
          <a:xfrm>
            <a:off x="335360" y="145499"/>
            <a:ext cx="7406613" cy="369524"/>
          </a:xfrm>
        </p:spPr>
        <p:txBody>
          <a:bodyPr/>
          <a:lstStyle/>
          <a:p>
            <a:r>
              <a:rPr lang="en-US" dirty="0"/>
              <a:t>Sobel Filter Program</a:t>
            </a:r>
          </a:p>
        </p:txBody>
      </p:sp>
      <p:pic>
        <p:nvPicPr>
          <p:cNvPr id="10" name="Picture 9">
            <a:extLst>
              <a:ext uri="{FF2B5EF4-FFF2-40B4-BE49-F238E27FC236}">
                <a16:creationId xmlns:a16="http://schemas.microsoft.com/office/drawing/2014/main" id="{B8612FD2-F070-C41A-8099-EA8AB9AD8FBA}"/>
              </a:ext>
            </a:extLst>
          </p:cNvPr>
          <p:cNvPicPr>
            <a:picLocks noChangeAspect="1"/>
          </p:cNvPicPr>
          <p:nvPr/>
        </p:nvPicPr>
        <p:blipFill>
          <a:blip r:embed="rId2"/>
          <a:stretch>
            <a:fillRect/>
          </a:stretch>
        </p:blipFill>
        <p:spPr>
          <a:xfrm>
            <a:off x="335360" y="885470"/>
            <a:ext cx="8764223" cy="2543530"/>
          </a:xfrm>
          <a:prstGeom prst="rect">
            <a:avLst/>
          </a:prstGeom>
        </p:spPr>
      </p:pic>
      <p:sp>
        <p:nvSpPr>
          <p:cNvPr id="12" name="TextBox 11">
            <a:extLst>
              <a:ext uri="{FF2B5EF4-FFF2-40B4-BE49-F238E27FC236}">
                <a16:creationId xmlns:a16="http://schemas.microsoft.com/office/drawing/2014/main" id="{17FCD99A-E6EC-2BAB-8203-BC1848B37483}"/>
              </a:ext>
            </a:extLst>
          </p:cNvPr>
          <p:cNvSpPr txBox="1"/>
          <p:nvPr/>
        </p:nvSpPr>
        <p:spPr>
          <a:xfrm>
            <a:off x="335360" y="3799447"/>
            <a:ext cx="11856640" cy="2537298"/>
          </a:xfrm>
          <a:prstGeom prst="rect">
            <a:avLst/>
          </a:prstGeom>
          <a:noFill/>
        </p:spPr>
        <p:txBody>
          <a:bodyPr wrap="square">
            <a:spAutoFit/>
          </a:bodyPr>
          <a:lstStyle/>
          <a:p>
            <a:pPr>
              <a:lnSpc>
                <a:spcPct val="150000"/>
              </a:lnSpc>
            </a:pPr>
            <a:r>
              <a:rPr lang="en-US" sz="1800" b="1" dirty="0">
                <a:highlight>
                  <a:srgbClr val="FFFFFF"/>
                </a:highlight>
                <a:latin typeface="Cascadia Code" panose="020B0609020000020004" pitchFamily="49" charset="0"/>
                <a:cs typeface="Cascadia Code" panose="020B0609020000020004" pitchFamily="49" charset="0"/>
              </a:rPr>
              <a:t>createGaussianKernel1D():</a:t>
            </a:r>
            <a:r>
              <a:rPr lang="en-US" sz="1800" b="1" dirty="0">
                <a:latin typeface="Cascadia Code" panose="020B0609020000020004" pitchFamily="49" charset="0"/>
                <a:cs typeface="Cascadia Code" panose="020B0609020000020004" pitchFamily="49" charset="0"/>
              </a:rPr>
              <a:t> </a:t>
            </a:r>
            <a:r>
              <a:rPr lang="en-US" sz="1800" b="0" dirty="0">
                <a:latin typeface="Cascadia Code" panose="020B0609020000020004" pitchFamily="49" charset="0"/>
                <a:cs typeface="Cascadia Code" panose="020B0609020000020004" pitchFamily="49" charset="0"/>
              </a:rPr>
              <a:t>Create a 1-D Gaussian kernel</a:t>
            </a:r>
          </a:p>
          <a:p>
            <a:pPr>
              <a:lnSpc>
                <a:spcPct val="150000"/>
              </a:lnSpc>
            </a:pPr>
            <a:r>
              <a:rPr lang="en-US" sz="1800" b="1" dirty="0" err="1">
                <a:solidFill>
                  <a:srgbClr val="000000"/>
                </a:solidFill>
                <a:highlight>
                  <a:srgbClr val="FFFFFF"/>
                </a:highlight>
                <a:latin typeface="Cascadia Code" panose="020B0609020000020004" pitchFamily="49" charset="0"/>
                <a:cs typeface="Cascadia Code" panose="020B0609020000020004" pitchFamily="49" charset="0"/>
              </a:rPr>
              <a:t>createDerivativeKernel</a:t>
            </a:r>
            <a:r>
              <a:rPr lang="en-US" b="1" dirty="0">
                <a:solidFill>
                  <a:srgbClr val="000000"/>
                </a:solidFill>
                <a:highlight>
                  <a:srgbClr val="FFFFFF"/>
                </a:highlight>
                <a:latin typeface="Cascadia Code" panose="020B0609020000020004" pitchFamily="49" charset="0"/>
                <a:cs typeface="Cascadia Code" panose="020B0609020000020004" pitchFamily="49" charset="0"/>
              </a:rPr>
              <a:t>(): </a:t>
            </a:r>
            <a:r>
              <a:rPr lang="en-US" sz="1800" b="0" dirty="0">
                <a:latin typeface="Cascadia Code" panose="020B0609020000020004" pitchFamily="49" charset="0"/>
                <a:cs typeface="Cascadia Code" panose="020B0609020000020004" pitchFamily="49" charset="0"/>
              </a:rPr>
              <a:t>Create a 1-D Gaussian derivative kernel</a:t>
            </a:r>
          </a:p>
          <a:p>
            <a:pPr>
              <a:lnSpc>
                <a:spcPct val="150000"/>
              </a:lnSpc>
            </a:pPr>
            <a:r>
              <a:rPr lang="en-US" sz="1800" b="1" dirty="0" err="1">
                <a:solidFill>
                  <a:srgbClr val="000000"/>
                </a:solidFill>
                <a:highlight>
                  <a:srgbClr val="FFFFFF"/>
                </a:highlight>
                <a:latin typeface="Cascadia Code" panose="020B0609020000020004" pitchFamily="49" charset="0"/>
                <a:cs typeface="Cascadia Code" panose="020B0609020000020004" pitchFamily="49" charset="0"/>
              </a:rPr>
              <a:t>createSobelKernel</a:t>
            </a:r>
            <a:r>
              <a:rPr lang="en-US" b="1" dirty="0">
                <a:solidFill>
                  <a:srgbClr val="000000"/>
                </a:solidFill>
                <a:highlight>
                  <a:srgbClr val="FFFFFF"/>
                </a:highlight>
                <a:latin typeface="Cascadia Code" panose="020B0609020000020004" pitchFamily="49" charset="0"/>
                <a:cs typeface="Cascadia Code" panose="020B0609020000020004" pitchFamily="49" charset="0"/>
              </a:rPr>
              <a:t>(): </a:t>
            </a:r>
            <a:r>
              <a:rPr lang="en-US" sz="1800" b="0" dirty="0">
                <a:latin typeface="Cascadia Code" panose="020B0609020000020004" pitchFamily="49" charset="0"/>
                <a:cs typeface="Cascadia Code" panose="020B0609020000020004" pitchFamily="49" charset="0"/>
              </a:rPr>
              <a:t>Create the Sobel kernels along the x-axis and y-axis</a:t>
            </a:r>
          </a:p>
          <a:p>
            <a:pPr>
              <a:lnSpc>
                <a:spcPct val="150000"/>
              </a:lnSpc>
            </a:pPr>
            <a:r>
              <a:rPr lang="en-US" sz="1800" b="1" dirty="0" err="1">
                <a:solidFill>
                  <a:srgbClr val="000000"/>
                </a:solidFill>
                <a:highlight>
                  <a:srgbClr val="FFFFFF"/>
                </a:highlight>
                <a:latin typeface="Cascadia Code" panose="020B0609020000020004" pitchFamily="49" charset="0"/>
                <a:cs typeface="Cascadia Code" panose="020B0609020000020004" pitchFamily="49" charset="0"/>
              </a:rPr>
              <a:t>applyConvolution</a:t>
            </a:r>
            <a:r>
              <a:rPr lang="en-US" b="1" dirty="0">
                <a:solidFill>
                  <a:srgbClr val="000000"/>
                </a:solidFill>
                <a:highlight>
                  <a:srgbClr val="FFFFFF"/>
                </a:highlight>
                <a:latin typeface="Cascadia Code" panose="020B0609020000020004" pitchFamily="49" charset="0"/>
                <a:cs typeface="Cascadia Code" panose="020B0609020000020004" pitchFamily="49" charset="0"/>
              </a:rPr>
              <a:t>(): </a:t>
            </a:r>
            <a:r>
              <a:rPr lang="en-US" dirty="0">
                <a:solidFill>
                  <a:srgbClr val="000000"/>
                </a:solidFill>
                <a:highlight>
                  <a:srgbClr val="FFFFFF"/>
                </a:highlight>
                <a:latin typeface="Cascadia Code" panose="020B0609020000020004" pitchFamily="49" charset="0"/>
                <a:cs typeface="Cascadia Code" panose="020B0609020000020004" pitchFamily="49" charset="0"/>
              </a:rPr>
              <a:t>Perform a 2D convolution between the image and 2 </a:t>
            </a:r>
            <a:r>
              <a:rPr lang="en-US" dirty="0" err="1">
                <a:solidFill>
                  <a:srgbClr val="000000"/>
                </a:solidFill>
                <a:highlight>
                  <a:srgbClr val="FFFFFF"/>
                </a:highlight>
                <a:latin typeface="Cascadia Code" panose="020B0609020000020004" pitchFamily="49" charset="0"/>
                <a:cs typeface="Cascadia Code" panose="020B0609020000020004" pitchFamily="49" charset="0"/>
              </a:rPr>
              <a:t>sobel</a:t>
            </a:r>
            <a:r>
              <a:rPr lang="en-US" dirty="0">
                <a:solidFill>
                  <a:srgbClr val="000000"/>
                </a:solidFill>
                <a:highlight>
                  <a:srgbClr val="FFFFFF"/>
                </a:highlight>
                <a:latin typeface="Cascadia Code" panose="020B0609020000020004" pitchFamily="49" charset="0"/>
                <a:cs typeface="Cascadia Code" panose="020B0609020000020004" pitchFamily="49" charset="0"/>
              </a:rPr>
              <a:t> kernel. </a:t>
            </a:r>
          </a:p>
          <a:p>
            <a:pPr>
              <a:lnSpc>
                <a:spcPct val="150000"/>
              </a:lnSpc>
            </a:pPr>
            <a:r>
              <a:rPr lang="en-US" sz="1800" b="1" dirty="0" err="1">
                <a:solidFill>
                  <a:srgbClr val="000000"/>
                </a:solidFill>
                <a:highlight>
                  <a:srgbClr val="FFFFFF"/>
                </a:highlight>
                <a:latin typeface="Cascadia Code" panose="020B0609020000020004" pitchFamily="49" charset="0"/>
                <a:cs typeface="Cascadia Code" panose="020B0609020000020004" pitchFamily="49" charset="0"/>
              </a:rPr>
              <a:t>ManualSobelFilter</a:t>
            </a:r>
            <a:r>
              <a:rPr lang="en-US" sz="1800" b="1" dirty="0">
                <a:solidFill>
                  <a:srgbClr val="000000"/>
                </a:solidFill>
                <a:highlight>
                  <a:srgbClr val="FFFFFF"/>
                </a:highlight>
                <a:latin typeface="Cascadia Code" panose="020B0609020000020004" pitchFamily="49" charset="0"/>
                <a:cs typeface="Cascadia Code" panose="020B0609020000020004" pitchFamily="49" charset="0"/>
              </a:rPr>
              <a:t>(): </a:t>
            </a:r>
            <a:r>
              <a:rPr lang="en-US" dirty="0">
                <a:latin typeface="Cascadia Code" panose="020B0609020000020004" pitchFamily="49" charset="0"/>
                <a:cs typeface="Cascadia Code" panose="020B0609020000020004" pitchFamily="49" charset="0"/>
              </a:rPr>
              <a:t>Compute the gradient magnitude, </a:t>
            </a:r>
            <a:r>
              <a:rPr lang="en-US" sz="1800" dirty="0">
                <a:latin typeface="Cascadia Code" panose="020B0609020000020004" pitchFamily="49" charset="0"/>
                <a:cs typeface="Cascadia Code" panose="020B0609020000020004" pitchFamily="49" charset="0"/>
              </a:rPr>
              <a:t>Normalize the gradient image and </a:t>
            </a:r>
            <a:r>
              <a:rPr lang="en-US" dirty="0">
                <a:latin typeface="Cascadia Code" panose="020B0609020000020004" pitchFamily="49" charset="0"/>
                <a:cs typeface="Cascadia Code" panose="020B0609020000020004" pitchFamily="49" charset="0"/>
              </a:rPr>
              <a:t>save the result</a:t>
            </a:r>
          </a:p>
        </p:txBody>
      </p:sp>
    </p:spTree>
    <p:extLst>
      <p:ext uri="{BB962C8B-B14F-4D97-AF65-F5344CB8AC3E}">
        <p14:creationId xmlns:p14="http://schemas.microsoft.com/office/powerpoint/2010/main" val="99014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CEF6C-AC38-5CFB-5932-6D75783ABBD1}"/>
              </a:ext>
            </a:extLst>
          </p:cNvPr>
          <p:cNvSpPr>
            <a:spLocks noGrp="1"/>
          </p:cNvSpPr>
          <p:nvPr>
            <p:ph type="title"/>
          </p:nvPr>
        </p:nvSpPr>
        <p:spPr>
          <a:xfrm>
            <a:off x="335360" y="145499"/>
            <a:ext cx="7406613" cy="369524"/>
          </a:xfrm>
        </p:spPr>
        <p:txBody>
          <a:bodyPr/>
          <a:lstStyle/>
          <a:p>
            <a:r>
              <a:rPr lang="en-US" dirty="0"/>
              <a:t>Result</a:t>
            </a:r>
          </a:p>
        </p:txBody>
      </p:sp>
      <p:grpSp>
        <p:nvGrpSpPr>
          <p:cNvPr id="12" name="Group 11">
            <a:extLst>
              <a:ext uri="{FF2B5EF4-FFF2-40B4-BE49-F238E27FC236}">
                <a16:creationId xmlns:a16="http://schemas.microsoft.com/office/drawing/2014/main" id="{F0C16AF5-D5B0-17DA-BDBB-22747112454E}"/>
              </a:ext>
            </a:extLst>
          </p:cNvPr>
          <p:cNvGrpSpPr/>
          <p:nvPr/>
        </p:nvGrpSpPr>
        <p:grpSpPr>
          <a:xfrm>
            <a:off x="226378" y="1108038"/>
            <a:ext cx="11739243" cy="4036805"/>
            <a:chOff x="335360" y="1476487"/>
            <a:chExt cx="13339333" cy="4572000"/>
          </a:xfrm>
        </p:grpSpPr>
        <p:pic>
          <p:nvPicPr>
            <p:cNvPr id="7" name="Picture 6">
              <a:extLst>
                <a:ext uri="{FF2B5EF4-FFF2-40B4-BE49-F238E27FC236}">
                  <a16:creationId xmlns:a16="http://schemas.microsoft.com/office/drawing/2014/main" id="{6149FE5F-C01F-7501-6829-D14AA957A68D}"/>
                </a:ext>
              </a:extLst>
            </p:cNvPr>
            <p:cNvPicPr>
              <a:picLocks noChangeAspect="1"/>
            </p:cNvPicPr>
            <p:nvPr/>
          </p:nvPicPr>
          <p:blipFill>
            <a:blip r:embed="rId3"/>
            <a:stretch>
              <a:fillRect/>
            </a:stretch>
          </p:blipFill>
          <p:spPr>
            <a:xfrm>
              <a:off x="335360" y="1476487"/>
              <a:ext cx="4441785" cy="4572000"/>
            </a:xfrm>
            <a:prstGeom prst="rect">
              <a:avLst/>
            </a:prstGeom>
          </p:spPr>
        </p:pic>
        <p:pic>
          <p:nvPicPr>
            <p:cNvPr id="9" name="Picture 8">
              <a:extLst>
                <a:ext uri="{FF2B5EF4-FFF2-40B4-BE49-F238E27FC236}">
                  <a16:creationId xmlns:a16="http://schemas.microsoft.com/office/drawing/2014/main" id="{A123E3E9-9F1F-D770-C87E-AF2675AD11D3}"/>
                </a:ext>
              </a:extLst>
            </p:cNvPr>
            <p:cNvPicPr>
              <a:picLocks noChangeAspect="1"/>
            </p:cNvPicPr>
            <p:nvPr/>
          </p:nvPicPr>
          <p:blipFill>
            <a:blip r:embed="rId4"/>
            <a:stretch>
              <a:fillRect/>
            </a:stretch>
          </p:blipFill>
          <p:spPr>
            <a:xfrm>
              <a:off x="9218807" y="1476487"/>
              <a:ext cx="4455886" cy="4572000"/>
            </a:xfrm>
            <a:prstGeom prst="rect">
              <a:avLst/>
            </a:prstGeom>
          </p:spPr>
        </p:pic>
        <p:pic>
          <p:nvPicPr>
            <p:cNvPr id="11" name="Picture 10">
              <a:extLst>
                <a:ext uri="{FF2B5EF4-FFF2-40B4-BE49-F238E27FC236}">
                  <a16:creationId xmlns:a16="http://schemas.microsoft.com/office/drawing/2014/main" id="{5C9321B3-4E75-47E6-04A0-15B0F065059E}"/>
                </a:ext>
              </a:extLst>
            </p:cNvPr>
            <p:cNvPicPr>
              <a:picLocks noChangeAspect="1"/>
            </p:cNvPicPr>
            <p:nvPr/>
          </p:nvPicPr>
          <p:blipFill>
            <a:blip r:embed="rId5"/>
            <a:stretch>
              <a:fillRect/>
            </a:stretch>
          </p:blipFill>
          <p:spPr>
            <a:xfrm>
              <a:off x="4777145" y="1476487"/>
              <a:ext cx="4455763" cy="4572000"/>
            </a:xfrm>
            <a:prstGeom prst="rect">
              <a:avLst/>
            </a:prstGeom>
          </p:spPr>
        </p:pic>
      </p:grpSp>
      <p:sp>
        <p:nvSpPr>
          <p:cNvPr id="13" name="Title 1">
            <a:extLst>
              <a:ext uri="{FF2B5EF4-FFF2-40B4-BE49-F238E27FC236}">
                <a16:creationId xmlns:a16="http://schemas.microsoft.com/office/drawing/2014/main" id="{E45AD7A5-A266-DA5A-A45A-9EA595D0E197}"/>
              </a:ext>
            </a:extLst>
          </p:cNvPr>
          <p:cNvSpPr txBox="1">
            <a:spLocks/>
          </p:cNvSpPr>
          <p:nvPr/>
        </p:nvSpPr>
        <p:spPr>
          <a:xfrm>
            <a:off x="1242069" y="5144843"/>
            <a:ext cx="1877597"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Original Image</a:t>
            </a:r>
          </a:p>
        </p:txBody>
      </p:sp>
      <p:sp>
        <p:nvSpPr>
          <p:cNvPr id="14" name="Title 1">
            <a:extLst>
              <a:ext uri="{FF2B5EF4-FFF2-40B4-BE49-F238E27FC236}">
                <a16:creationId xmlns:a16="http://schemas.microsoft.com/office/drawing/2014/main" id="{475B7564-2B46-53D4-651F-38922AAC4160}"/>
              </a:ext>
            </a:extLst>
          </p:cNvPr>
          <p:cNvSpPr txBox="1">
            <a:spLocks/>
          </p:cNvSpPr>
          <p:nvPr/>
        </p:nvSpPr>
        <p:spPr>
          <a:xfrm>
            <a:off x="4419951" y="5144843"/>
            <a:ext cx="335209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OpenCV Sobel filter Size 3x3</a:t>
            </a:r>
          </a:p>
        </p:txBody>
      </p:sp>
      <p:sp>
        <p:nvSpPr>
          <p:cNvPr id="15" name="Title 1">
            <a:extLst>
              <a:ext uri="{FF2B5EF4-FFF2-40B4-BE49-F238E27FC236}">
                <a16:creationId xmlns:a16="http://schemas.microsoft.com/office/drawing/2014/main" id="{48B57667-5099-89B5-89BE-9393A7A97E6E}"/>
              </a:ext>
            </a:extLst>
          </p:cNvPr>
          <p:cNvSpPr txBox="1">
            <a:spLocks/>
          </p:cNvSpPr>
          <p:nvPr/>
        </p:nvSpPr>
        <p:spPr>
          <a:xfrm>
            <a:off x="8328877" y="5162052"/>
            <a:ext cx="335209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Sobel filter Size 3x3</a:t>
            </a:r>
          </a:p>
        </p:txBody>
      </p:sp>
    </p:spTree>
    <p:extLst>
      <p:ext uri="{BB962C8B-B14F-4D97-AF65-F5344CB8AC3E}">
        <p14:creationId xmlns:p14="http://schemas.microsoft.com/office/powerpoint/2010/main" val="126777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B4551D25-A607-0CA7-97E1-ABB272D02109}"/>
              </a:ext>
            </a:extLst>
          </p:cNvPr>
          <p:cNvPicPr>
            <a:picLocks noChangeAspect="1"/>
          </p:cNvPicPr>
          <p:nvPr/>
        </p:nvPicPr>
        <p:blipFill>
          <a:blip r:embed="rId2"/>
          <a:stretch>
            <a:fillRect/>
          </a:stretch>
        </p:blipFill>
        <p:spPr>
          <a:xfrm>
            <a:off x="6446791" y="1234440"/>
            <a:ext cx="4122149" cy="4244340"/>
          </a:xfrm>
          <a:prstGeom prst="rect">
            <a:avLst/>
          </a:prstGeom>
        </p:spPr>
      </p:pic>
      <p:sp>
        <p:nvSpPr>
          <p:cNvPr id="6" name="Title 1">
            <a:extLst>
              <a:ext uri="{FF2B5EF4-FFF2-40B4-BE49-F238E27FC236}">
                <a16:creationId xmlns:a16="http://schemas.microsoft.com/office/drawing/2014/main" id="{D5518000-397B-02F8-9A55-53C85E2E96B0}"/>
              </a:ext>
            </a:extLst>
          </p:cNvPr>
          <p:cNvSpPr>
            <a:spLocks noGrp="1"/>
          </p:cNvSpPr>
          <p:nvPr>
            <p:ph type="title"/>
          </p:nvPr>
        </p:nvSpPr>
        <p:spPr>
          <a:xfrm>
            <a:off x="335360" y="145499"/>
            <a:ext cx="7406613" cy="369524"/>
          </a:xfrm>
        </p:spPr>
        <p:txBody>
          <a:bodyPr/>
          <a:lstStyle/>
          <a:p>
            <a:r>
              <a:rPr lang="en-US" dirty="0"/>
              <a:t>Result</a:t>
            </a:r>
          </a:p>
        </p:txBody>
      </p:sp>
      <p:pic>
        <p:nvPicPr>
          <p:cNvPr id="8" name="Hình ảnh 7">
            <a:extLst>
              <a:ext uri="{FF2B5EF4-FFF2-40B4-BE49-F238E27FC236}">
                <a16:creationId xmlns:a16="http://schemas.microsoft.com/office/drawing/2014/main" id="{AC2BD755-1651-E137-C4D2-E5BF16EF054C}"/>
              </a:ext>
            </a:extLst>
          </p:cNvPr>
          <p:cNvPicPr>
            <a:picLocks noChangeAspect="1"/>
          </p:cNvPicPr>
          <p:nvPr/>
        </p:nvPicPr>
        <p:blipFill>
          <a:blip r:embed="rId3"/>
          <a:stretch>
            <a:fillRect/>
          </a:stretch>
        </p:blipFill>
        <p:spPr>
          <a:xfrm>
            <a:off x="1338708" y="1212673"/>
            <a:ext cx="4132452" cy="4266107"/>
          </a:xfrm>
          <a:prstGeom prst="rect">
            <a:avLst/>
          </a:prstGeom>
        </p:spPr>
      </p:pic>
      <p:sp>
        <p:nvSpPr>
          <p:cNvPr id="9" name="Title 1">
            <a:extLst>
              <a:ext uri="{FF2B5EF4-FFF2-40B4-BE49-F238E27FC236}">
                <a16:creationId xmlns:a16="http://schemas.microsoft.com/office/drawing/2014/main" id="{CBAC6AE8-F89A-5496-3DD7-87E0AD176CC8}"/>
              </a:ext>
            </a:extLst>
          </p:cNvPr>
          <p:cNvSpPr txBox="1">
            <a:spLocks/>
          </p:cNvSpPr>
          <p:nvPr/>
        </p:nvSpPr>
        <p:spPr>
          <a:xfrm>
            <a:off x="1790917" y="5478780"/>
            <a:ext cx="335209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Sobel filter Size 3x3</a:t>
            </a:r>
          </a:p>
        </p:txBody>
      </p:sp>
      <p:sp>
        <p:nvSpPr>
          <p:cNvPr id="10" name="Title 1">
            <a:extLst>
              <a:ext uri="{FF2B5EF4-FFF2-40B4-BE49-F238E27FC236}">
                <a16:creationId xmlns:a16="http://schemas.microsoft.com/office/drawing/2014/main" id="{50B762B9-9AEC-3535-3809-ABC6929CFE32}"/>
              </a:ext>
            </a:extLst>
          </p:cNvPr>
          <p:cNvSpPr txBox="1">
            <a:spLocks/>
          </p:cNvSpPr>
          <p:nvPr/>
        </p:nvSpPr>
        <p:spPr>
          <a:xfrm>
            <a:off x="6980137" y="5478780"/>
            <a:ext cx="335209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Sobel filter Size 9x9</a:t>
            </a:r>
          </a:p>
        </p:txBody>
      </p:sp>
    </p:spTree>
    <p:extLst>
      <p:ext uri="{BB962C8B-B14F-4D97-AF65-F5344CB8AC3E}">
        <p14:creationId xmlns:p14="http://schemas.microsoft.com/office/powerpoint/2010/main" val="40301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CEF6C-AC38-5CFB-5932-6D75783ABBD1}"/>
              </a:ext>
            </a:extLst>
          </p:cNvPr>
          <p:cNvSpPr>
            <a:spLocks noGrp="1"/>
          </p:cNvSpPr>
          <p:nvPr>
            <p:ph type="title"/>
          </p:nvPr>
        </p:nvSpPr>
        <p:spPr>
          <a:xfrm>
            <a:off x="335360" y="145499"/>
            <a:ext cx="7406613" cy="369524"/>
          </a:xfrm>
        </p:spPr>
        <p:txBody>
          <a:bodyPr/>
          <a:lstStyle/>
          <a:p>
            <a:r>
              <a:rPr lang="en-US" dirty="0"/>
              <a:t>Result</a:t>
            </a:r>
          </a:p>
        </p:txBody>
      </p:sp>
      <p:grpSp>
        <p:nvGrpSpPr>
          <p:cNvPr id="12" name="Group 11">
            <a:extLst>
              <a:ext uri="{FF2B5EF4-FFF2-40B4-BE49-F238E27FC236}">
                <a16:creationId xmlns:a16="http://schemas.microsoft.com/office/drawing/2014/main" id="{F0C16AF5-D5B0-17DA-BDBB-22747112454E}"/>
              </a:ext>
            </a:extLst>
          </p:cNvPr>
          <p:cNvGrpSpPr/>
          <p:nvPr/>
        </p:nvGrpSpPr>
        <p:grpSpPr>
          <a:xfrm>
            <a:off x="335360" y="1108038"/>
            <a:ext cx="7830262" cy="4036805"/>
            <a:chOff x="4777145" y="1476487"/>
            <a:chExt cx="8897548" cy="4572000"/>
          </a:xfrm>
        </p:grpSpPr>
        <p:pic>
          <p:nvPicPr>
            <p:cNvPr id="9" name="Picture 8">
              <a:extLst>
                <a:ext uri="{FF2B5EF4-FFF2-40B4-BE49-F238E27FC236}">
                  <a16:creationId xmlns:a16="http://schemas.microsoft.com/office/drawing/2014/main" id="{A123E3E9-9F1F-D770-C87E-AF2675AD11D3}"/>
                </a:ext>
              </a:extLst>
            </p:cNvPr>
            <p:cNvPicPr>
              <a:picLocks noChangeAspect="1"/>
            </p:cNvPicPr>
            <p:nvPr/>
          </p:nvPicPr>
          <p:blipFill>
            <a:blip r:embed="rId2"/>
            <a:stretch>
              <a:fillRect/>
            </a:stretch>
          </p:blipFill>
          <p:spPr>
            <a:xfrm>
              <a:off x="9218807" y="1476487"/>
              <a:ext cx="4455886" cy="4572000"/>
            </a:xfrm>
            <a:prstGeom prst="rect">
              <a:avLst/>
            </a:prstGeom>
          </p:spPr>
        </p:pic>
        <p:pic>
          <p:nvPicPr>
            <p:cNvPr id="11" name="Picture 10">
              <a:extLst>
                <a:ext uri="{FF2B5EF4-FFF2-40B4-BE49-F238E27FC236}">
                  <a16:creationId xmlns:a16="http://schemas.microsoft.com/office/drawing/2014/main" id="{5C9321B3-4E75-47E6-04A0-15B0F065059E}"/>
                </a:ext>
              </a:extLst>
            </p:cNvPr>
            <p:cNvPicPr>
              <a:picLocks noChangeAspect="1"/>
            </p:cNvPicPr>
            <p:nvPr/>
          </p:nvPicPr>
          <p:blipFill>
            <a:blip r:embed="rId3"/>
            <a:stretch>
              <a:fillRect/>
            </a:stretch>
          </p:blipFill>
          <p:spPr>
            <a:xfrm>
              <a:off x="4777145" y="1476487"/>
              <a:ext cx="4455763" cy="4572000"/>
            </a:xfrm>
            <a:prstGeom prst="rect">
              <a:avLst/>
            </a:prstGeom>
          </p:spPr>
        </p:pic>
      </p:grpSp>
      <p:sp>
        <p:nvSpPr>
          <p:cNvPr id="13" name="Title 1">
            <a:extLst>
              <a:ext uri="{FF2B5EF4-FFF2-40B4-BE49-F238E27FC236}">
                <a16:creationId xmlns:a16="http://schemas.microsoft.com/office/drawing/2014/main" id="{E45AD7A5-A266-DA5A-A45A-9EA595D0E197}"/>
              </a:ext>
            </a:extLst>
          </p:cNvPr>
          <p:cNvSpPr txBox="1">
            <a:spLocks/>
          </p:cNvSpPr>
          <p:nvPr/>
        </p:nvSpPr>
        <p:spPr>
          <a:xfrm>
            <a:off x="4050048" y="5162052"/>
            <a:ext cx="430975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Sobel filter Size 3x3, sigma = 1.0</a:t>
            </a:r>
          </a:p>
        </p:txBody>
      </p:sp>
      <p:sp>
        <p:nvSpPr>
          <p:cNvPr id="14" name="Title 1">
            <a:extLst>
              <a:ext uri="{FF2B5EF4-FFF2-40B4-BE49-F238E27FC236}">
                <a16:creationId xmlns:a16="http://schemas.microsoft.com/office/drawing/2014/main" id="{475B7564-2B46-53D4-651F-38922AAC4160}"/>
              </a:ext>
            </a:extLst>
          </p:cNvPr>
          <p:cNvSpPr txBox="1">
            <a:spLocks/>
          </p:cNvSpPr>
          <p:nvPr/>
        </p:nvSpPr>
        <p:spPr>
          <a:xfrm>
            <a:off x="511025" y="5144843"/>
            <a:ext cx="335209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OpenCV Sobel filter Size 3x3</a:t>
            </a:r>
          </a:p>
        </p:txBody>
      </p:sp>
      <p:sp>
        <p:nvSpPr>
          <p:cNvPr id="15" name="Title 1">
            <a:extLst>
              <a:ext uri="{FF2B5EF4-FFF2-40B4-BE49-F238E27FC236}">
                <a16:creationId xmlns:a16="http://schemas.microsoft.com/office/drawing/2014/main" id="{48B57667-5099-89B5-89BE-9393A7A97E6E}"/>
              </a:ext>
            </a:extLst>
          </p:cNvPr>
          <p:cNvSpPr txBox="1">
            <a:spLocks/>
          </p:cNvSpPr>
          <p:nvPr/>
        </p:nvSpPr>
        <p:spPr>
          <a:xfrm>
            <a:off x="8049177" y="5162052"/>
            <a:ext cx="4309757"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Sobel filter Size 3x3, sigma = 2.0</a:t>
            </a:r>
          </a:p>
        </p:txBody>
      </p:sp>
      <p:pic>
        <p:nvPicPr>
          <p:cNvPr id="3" name="Picture 2">
            <a:extLst>
              <a:ext uri="{FF2B5EF4-FFF2-40B4-BE49-F238E27FC236}">
                <a16:creationId xmlns:a16="http://schemas.microsoft.com/office/drawing/2014/main" id="{C4339A88-DF09-A4D8-F075-79C10F4C495D}"/>
              </a:ext>
            </a:extLst>
          </p:cNvPr>
          <p:cNvPicPr>
            <a:picLocks noChangeAspect="1"/>
          </p:cNvPicPr>
          <p:nvPr/>
        </p:nvPicPr>
        <p:blipFill>
          <a:blip r:embed="rId4"/>
          <a:stretch>
            <a:fillRect/>
          </a:stretch>
        </p:blipFill>
        <p:spPr>
          <a:xfrm>
            <a:off x="8165514" y="1103195"/>
            <a:ext cx="3917880" cy="4041648"/>
          </a:xfrm>
          <a:prstGeom prst="rect">
            <a:avLst/>
          </a:prstGeom>
        </p:spPr>
      </p:pic>
    </p:spTree>
    <p:extLst>
      <p:ext uri="{BB962C8B-B14F-4D97-AF65-F5344CB8AC3E}">
        <p14:creationId xmlns:p14="http://schemas.microsoft.com/office/powerpoint/2010/main" val="3935959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42E193-9186-6231-C87F-A61A277AAFC4}"/>
              </a:ext>
            </a:extLst>
          </p:cNvPr>
          <p:cNvGrpSpPr/>
          <p:nvPr/>
        </p:nvGrpSpPr>
        <p:grpSpPr>
          <a:xfrm>
            <a:off x="68580" y="883919"/>
            <a:ext cx="3459480" cy="4312921"/>
            <a:chOff x="4679241" y="-2953123"/>
            <a:chExt cx="7652459" cy="9440671"/>
          </a:xfrm>
        </p:grpSpPr>
        <p:pic>
          <p:nvPicPr>
            <p:cNvPr id="4" name="Picture 3">
              <a:extLst>
                <a:ext uri="{FF2B5EF4-FFF2-40B4-BE49-F238E27FC236}">
                  <a16:creationId xmlns:a16="http://schemas.microsoft.com/office/drawing/2014/main" id="{F869F669-E4C8-928C-7768-F2EBA4233D8B}"/>
                </a:ext>
              </a:extLst>
            </p:cNvPr>
            <p:cNvPicPr>
              <a:picLocks noChangeAspect="1"/>
            </p:cNvPicPr>
            <p:nvPr/>
          </p:nvPicPr>
          <p:blipFill>
            <a:blip r:embed="rId2"/>
            <a:srcRect t="26986" b="26355"/>
            <a:stretch/>
          </p:blipFill>
          <p:spPr>
            <a:xfrm>
              <a:off x="6096001" y="-2953123"/>
              <a:ext cx="6096000" cy="2844359"/>
            </a:xfrm>
            <a:prstGeom prst="rect">
              <a:avLst/>
            </a:prstGeom>
          </p:spPr>
        </p:pic>
        <p:pic>
          <p:nvPicPr>
            <p:cNvPr id="6" name="Picture 5">
              <a:extLst>
                <a:ext uri="{FF2B5EF4-FFF2-40B4-BE49-F238E27FC236}">
                  <a16:creationId xmlns:a16="http://schemas.microsoft.com/office/drawing/2014/main" id="{6A8B6576-C0CD-5E4C-8AE6-7BE3D3DBA583}"/>
                </a:ext>
              </a:extLst>
            </p:cNvPr>
            <p:cNvPicPr>
              <a:picLocks noChangeAspect="1"/>
            </p:cNvPicPr>
            <p:nvPr/>
          </p:nvPicPr>
          <p:blipFill>
            <a:blip r:embed="rId3"/>
            <a:stretch>
              <a:fillRect/>
            </a:stretch>
          </p:blipFill>
          <p:spPr>
            <a:xfrm>
              <a:off x="5975175" y="444390"/>
              <a:ext cx="6356525" cy="2505425"/>
            </a:xfrm>
            <a:prstGeom prst="rect">
              <a:avLst/>
            </a:prstGeom>
          </p:spPr>
        </p:pic>
        <p:pic>
          <p:nvPicPr>
            <p:cNvPr id="8" name="Picture 7">
              <a:extLst>
                <a:ext uri="{FF2B5EF4-FFF2-40B4-BE49-F238E27FC236}">
                  <a16:creationId xmlns:a16="http://schemas.microsoft.com/office/drawing/2014/main" id="{7EC07FFA-2FE5-8A29-9E60-1D8F2E2F996D}"/>
                </a:ext>
              </a:extLst>
            </p:cNvPr>
            <p:cNvPicPr>
              <a:picLocks noChangeAspect="1"/>
            </p:cNvPicPr>
            <p:nvPr/>
          </p:nvPicPr>
          <p:blipFill>
            <a:blip r:embed="rId4"/>
            <a:stretch>
              <a:fillRect/>
            </a:stretch>
          </p:blipFill>
          <p:spPr>
            <a:xfrm>
              <a:off x="4679241" y="3282755"/>
              <a:ext cx="6877100" cy="3204793"/>
            </a:xfrm>
            <a:prstGeom prst="rect">
              <a:avLst/>
            </a:prstGeom>
          </p:spPr>
        </p:pic>
      </p:grpSp>
      <p:pic>
        <p:nvPicPr>
          <p:cNvPr id="3" name="Picture 2">
            <a:extLst>
              <a:ext uri="{FF2B5EF4-FFF2-40B4-BE49-F238E27FC236}">
                <a16:creationId xmlns:a16="http://schemas.microsoft.com/office/drawing/2014/main" id="{5133BC0F-F22F-A7E2-D0A0-7BE45C1236E6}"/>
              </a:ext>
            </a:extLst>
          </p:cNvPr>
          <p:cNvPicPr>
            <a:picLocks noChangeAspect="1"/>
          </p:cNvPicPr>
          <p:nvPr/>
        </p:nvPicPr>
        <p:blipFill>
          <a:blip r:embed="rId5"/>
          <a:stretch>
            <a:fillRect/>
          </a:stretch>
        </p:blipFill>
        <p:spPr>
          <a:xfrm>
            <a:off x="3757710" y="3940845"/>
            <a:ext cx="7430537" cy="1047896"/>
          </a:xfrm>
          <a:prstGeom prst="rect">
            <a:avLst/>
          </a:prstGeom>
        </p:spPr>
      </p:pic>
    </p:spTree>
    <p:extLst>
      <p:ext uri="{BB962C8B-B14F-4D97-AF65-F5344CB8AC3E}">
        <p14:creationId xmlns:p14="http://schemas.microsoft.com/office/powerpoint/2010/main" val="169766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92340-A657-ADC4-EDC2-D7AB4EF7D75C}"/>
              </a:ext>
            </a:extLst>
          </p:cNvPr>
          <p:cNvSpPr txBox="1"/>
          <p:nvPr/>
        </p:nvSpPr>
        <p:spPr>
          <a:xfrm>
            <a:off x="1272914" y="3394038"/>
            <a:ext cx="6176962" cy="923330"/>
          </a:xfrm>
          <a:prstGeom prst="rect">
            <a:avLst/>
          </a:prstGeom>
          <a:noFill/>
        </p:spPr>
        <p:txBody>
          <a:bodyPr wrap="square">
            <a:spAutoFit/>
          </a:bodyPr>
          <a:lstStyle/>
          <a:p>
            <a:r>
              <a:rPr lang="en-US" sz="1800" b="0" i="1" dirty="0">
                <a:solidFill>
                  <a:srgbClr val="242021"/>
                </a:solidFill>
                <a:effectLst/>
                <a:latin typeface="TimesTen-Italic"/>
              </a:rPr>
              <a:t>Image smoothing for noise reduction</a:t>
            </a:r>
            <a:r>
              <a:rPr lang="en-US" sz="1800" b="0" i="0" dirty="0">
                <a:solidFill>
                  <a:srgbClr val="242021"/>
                </a:solidFill>
                <a:effectLst/>
                <a:latin typeface="TimesTen-Roman"/>
              </a:rPr>
              <a:t>. </a:t>
            </a:r>
            <a:br>
              <a:rPr lang="en-US" dirty="0"/>
            </a:br>
            <a:r>
              <a:rPr lang="en-US" sz="1800" b="0" i="1" dirty="0">
                <a:solidFill>
                  <a:srgbClr val="242021"/>
                </a:solidFill>
                <a:effectLst/>
                <a:latin typeface="TimesTen-Italic"/>
              </a:rPr>
              <a:t>Detection of edge points.</a:t>
            </a:r>
            <a:r>
              <a:rPr lang="en-US" dirty="0"/>
              <a:t> </a:t>
            </a:r>
            <a:br>
              <a:rPr lang="en-US" dirty="0"/>
            </a:br>
            <a:endParaRPr lang="en-US" dirty="0"/>
          </a:p>
        </p:txBody>
      </p:sp>
      <p:sp>
        <p:nvSpPr>
          <p:cNvPr id="3" name="TextBox 2">
            <a:extLst>
              <a:ext uri="{FF2B5EF4-FFF2-40B4-BE49-F238E27FC236}">
                <a16:creationId xmlns:a16="http://schemas.microsoft.com/office/drawing/2014/main" id="{4B4868EA-56D8-8A6B-D12D-9D6B15DDB3F8}"/>
              </a:ext>
            </a:extLst>
          </p:cNvPr>
          <p:cNvSpPr txBox="1"/>
          <p:nvPr/>
        </p:nvSpPr>
        <p:spPr>
          <a:xfrm>
            <a:off x="699247" y="924919"/>
            <a:ext cx="9810974" cy="369332"/>
          </a:xfrm>
          <a:prstGeom prst="rect">
            <a:avLst/>
          </a:prstGeom>
          <a:noFill/>
        </p:spPr>
        <p:txBody>
          <a:bodyPr wrap="square">
            <a:spAutoFit/>
          </a:bodyPr>
          <a:lstStyle/>
          <a:p>
            <a:r>
              <a:rPr lang="en-US" dirty="0"/>
              <a:t>The Sobel filter works by computing the first derivative of image intensity to detect edges.</a:t>
            </a:r>
          </a:p>
        </p:txBody>
      </p:sp>
      <p:pic>
        <p:nvPicPr>
          <p:cNvPr id="6" name="Picture 5">
            <a:extLst>
              <a:ext uri="{FF2B5EF4-FFF2-40B4-BE49-F238E27FC236}">
                <a16:creationId xmlns:a16="http://schemas.microsoft.com/office/drawing/2014/main" id="{90E5A43A-F9AA-C8A2-C005-83C7B61A3EA3}"/>
              </a:ext>
            </a:extLst>
          </p:cNvPr>
          <p:cNvPicPr>
            <a:picLocks noChangeAspect="1"/>
          </p:cNvPicPr>
          <p:nvPr/>
        </p:nvPicPr>
        <p:blipFill>
          <a:blip r:embed="rId2"/>
          <a:stretch>
            <a:fillRect/>
          </a:stretch>
        </p:blipFill>
        <p:spPr>
          <a:xfrm>
            <a:off x="1030383" y="2467616"/>
            <a:ext cx="3181794" cy="438211"/>
          </a:xfrm>
          <a:prstGeom prst="rect">
            <a:avLst/>
          </a:prstGeom>
        </p:spPr>
      </p:pic>
      <p:pic>
        <p:nvPicPr>
          <p:cNvPr id="8" name="Picture 7">
            <a:extLst>
              <a:ext uri="{FF2B5EF4-FFF2-40B4-BE49-F238E27FC236}">
                <a16:creationId xmlns:a16="http://schemas.microsoft.com/office/drawing/2014/main" id="{BADF8F53-CC1F-CCF5-2855-EB7AAD72D075}"/>
              </a:ext>
            </a:extLst>
          </p:cNvPr>
          <p:cNvPicPr>
            <a:picLocks noChangeAspect="1"/>
          </p:cNvPicPr>
          <p:nvPr/>
        </p:nvPicPr>
        <p:blipFill>
          <a:blip r:embed="rId3"/>
          <a:stretch>
            <a:fillRect/>
          </a:stretch>
        </p:blipFill>
        <p:spPr>
          <a:xfrm>
            <a:off x="6553075" y="3285820"/>
            <a:ext cx="2896004" cy="428685"/>
          </a:xfrm>
          <a:prstGeom prst="rect">
            <a:avLst/>
          </a:prstGeom>
        </p:spPr>
      </p:pic>
      <p:pic>
        <p:nvPicPr>
          <p:cNvPr id="10" name="Picture 9">
            <a:extLst>
              <a:ext uri="{FF2B5EF4-FFF2-40B4-BE49-F238E27FC236}">
                <a16:creationId xmlns:a16="http://schemas.microsoft.com/office/drawing/2014/main" id="{DE92E9E4-5914-A919-875C-6AD90E975280}"/>
              </a:ext>
            </a:extLst>
          </p:cNvPr>
          <p:cNvPicPr>
            <a:picLocks noChangeAspect="1"/>
          </p:cNvPicPr>
          <p:nvPr/>
        </p:nvPicPr>
        <p:blipFill>
          <a:blip r:embed="rId4"/>
          <a:stretch>
            <a:fillRect/>
          </a:stretch>
        </p:blipFill>
        <p:spPr>
          <a:xfrm>
            <a:off x="699334" y="4523184"/>
            <a:ext cx="10793331" cy="1409897"/>
          </a:xfrm>
          <a:prstGeom prst="rect">
            <a:avLst/>
          </a:prstGeom>
        </p:spPr>
      </p:pic>
      <p:pic>
        <p:nvPicPr>
          <p:cNvPr id="12" name="Picture 11">
            <a:extLst>
              <a:ext uri="{FF2B5EF4-FFF2-40B4-BE49-F238E27FC236}">
                <a16:creationId xmlns:a16="http://schemas.microsoft.com/office/drawing/2014/main" id="{6D3B5ED1-1E8C-64A9-5F52-D720C30362D6}"/>
              </a:ext>
            </a:extLst>
          </p:cNvPr>
          <p:cNvPicPr>
            <a:picLocks noChangeAspect="1"/>
          </p:cNvPicPr>
          <p:nvPr/>
        </p:nvPicPr>
        <p:blipFill>
          <a:blip r:embed="rId5"/>
          <a:stretch>
            <a:fillRect/>
          </a:stretch>
        </p:blipFill>
        <p:spPr>
          <a:xfrm>
            <a:off x="5328157" y="2928874"/>
            <a:ext cx="1019317" cy="1219370"/>
          </a:xfrm>
          <a:prstGeom prst="rect">
            <a:avLst/>
          </a:prstGeom>
        </p:spPr>
      </p:pic>
    </p:spTree>
    <p:extLst>
      <p:ext uri="{BB962C8B-B14F-4D97-AF65-F5344CB8AC3E}">
        <p14:creationId xmlns:p14="http://schemas.microsoft.com/office/powerpoint/2010/main" val="1793088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1B8CCF6-78BF-8EE7-01A1-7BF88F75D23B}"/>
              </a:ext>
            </a:extLst>
          </p:cNvPr>
          <p:cNvPicPr>
            <a:picLocks noChangeAspect="1"/>
          </p:cNvPicPr>
          <p:nvPr/>
        </p:nvPicPr>
        <p:blipFill>
          <a:blip r:embed="rId2"/>
          <a:stretch>
            <a:fillRect/>
          </a:stretch>
        </p:blipFill>
        <p:spPr>
          <a:xfrm>
            <a:off x="407189" y="920189"/>
            <a:ext cx="5018252" cy="1102074"/>
          </a:xfrm>
          <a:prstGeom prst="rect">
            <a:avLst/>
          </a:prstGeom>
        </p:spPr>
      </p:pic>
      <p:sp>
        <p:nvSpPr>
          <p:cNvPr id="6" name="TextBox 5">
            <a:extLst>
              <a:ext uri="{FF2B5EF4-FFF2-40B4-BE49-F238E27FC236}">
                <a16:creationId xmlns:a16="http://schemas.microsoft.com/office/drawing/2014/main" id="{255244CE-3574-6B01-82C5-82C0461CFB34}"/>
              </a:ext>
            </a:extLst>
          </p:cNvPr>
          <p:cNvSpPr txBox="1"/>
          <p:nvPr/>
        </p:nvSpPr>
        <p:spPr>
          <a:xfrm>
            <a:off x="407189" y="2242763"/>
            <a:ext cx="6172200" cy="369332"/>
          </a:xfrm>
          <a:prstGeom prst="rect">
            <a:avLst/>
          </a:prstGeom>
          <a:noFill/>
        </p:spPr>
        <p:txBody>
          <a:bodyPr wrap="square">
            <a:spAutoFit/>
          </a:bodyPr>
          <a:lstStyle/>
          <a:p>
            <a:r>
              <a:rPr lang="en-US" dirty="0" err="1"/>
              <a:t>Bộ</a:t>
            </a:r>
            <a:r>
              <a:rPr lang="en-US" dirty="0"/>
              <a:t> </a:t>
            </a:r>
            <a:r>
              <a:rPr lang="en-US" dirty="0" err="1"/>
              <a:t>lọc</a:t>
            </a:r>
            <a:r>
              <a:rPr lang="en-US" dirty="0"/>
              <a:t> Gaussian </a:t>
            </a:r>
            <a:r>
              <a:rPr lang="en-US" dirty="0" err="1"/>
              <a:t>theo</a:t>
            </a:r>
            <a:r>
              <a:rPr lang="en-US" dirty="0"/>
              <a:t> </a:t>
            </a:r>
            <a:r>
              <a:rPr lang="en-US" dirty="0" err="1"/>
              <a:t>một</a:t>
            </a:r>
            <a:r>
              <a:rPr lang="en-US" dirty="0"/>
              <a:t> </a:t>
            </a:r>
            <a:r>
              <a:rPr lang="en-US" dirty="0" err="1"/>
              <a:t>chiều</a:t>
            </a:r>
            <a:r>
              <a:rPr lang="en-US" dirty="0"/>
              <a:t> (smoothing)</a:t>
            </a:r>
          </a:p>
        </p:txBody>
      </p:sp>
      <p:sp>
        <p:nvSpPr>
          <p:cNvPr id="8" name="TextBox 7">
            <a:extLst>
              <a:ext uri="{FF2B5EF4-FFF2-40B4-BE49-F238E27FC236}">
                <a16:creationId xmlns:a16="http://schemas.microsoft.com/office/drawing/2014/main" id="{6BED14B2-2AAF-0661-74D5-C1F3C5E4583A}"/>
              </a:ext>
            </a:extLst>
          </p:cNvPr>
          <p:cNvSpPr txBox="1"/>
          <p:nvPr/>
        </p:nvSpPr>
        <p:spPr>
          <a:xfrm>
            <a:off x="407189" y="2612095"/>
            <a:ext cx="6172200" cy="369332"/>
          </a:xfrm>
          <a:prstGeom prst="rect">
            <a:avLst/>
          </a:prstGeom>
          <a:noFill/>
        </p:spPr>
        <p:txBody>
          <a:bodyPr wrap="square">
            <a:spAutoFit/>
          </a:bodyPr>
          <a:lstStyle/>
          <a:p>
            <a:r>
              <a:rPr lang="en-US" dirty="0" err="1"/>
              <a:t>Bộ</a:t>
            </a:r>
            <a:r>
              <a:rPr lang="en-US" dirty="0"/>
              <a:t> </a:t>
            </a:r>
            <a:r>
              <a:rPr lang="en-US" dirty="0" err="1"/>
              <a:t>lọc</a:t>
            </a:r>
            <a:r>
              <a:rPr lang="en-US" dirty="0"/>
              <a:t> </a:t>
            </a:r>
            <a:r>
              <a:rPr lang="en-US" dirty="0" err="1"/>
              <a:t>đạo</a:t>
            </a:r>
            <a:r>
              <a:rPr lang="en-US" dirty="0"/>
              <a:t> </a:t>
            </a:r>
            <a:r>
              <a:rPr lang="en-US" dirty="0" err="1"/>
              <a:t>hàm</a:t>
            </a:r>
            <a:r>
              <a:rPr lang="en-US" dirty="0"/>
              <a:t> </a:t>
            </a:r>
            <a:r>
              <a:rPr lang="en-US" dirty="0" err="1"/>
              <a:t>theo</a:t>
            </a:r>
            <a:r>
              <a:rPr lang="en-US" dirty="0"/>
              <a:t> </a:t>
            </a:r>
            <a:r>
              <a:rPr lang="en-US" dirty="0" err="1"/>
              <a:t>chiều</a:t>
            </a:r>
            <a:r>
              <a:rPr lang="en-US" dirty="0"/>
              <a:t> </a:t>
            </a:r>
            <a:r>
              <a:rPr lang="en-US" dirty="0" err="1"/>
              <a:t>còn</a:t>
            </a:r>
            <a:r>
              <a:rPr lang="en-US" dirty="0"/>
              <a:t> </a:t>
            </a:r>
            <a:r>
              <a:rPr lang="en-US" dirty="0" err="1"/>
              <a:t>lại</a:t>
            </a:r>
            <a:endParaRPr lang="en-US" dirty="0"/>
          </a:p>
        </p:txBody>
      </p:sp>
      <p:pic>
        <p:nvPicPr>
          <p:cNvPr id="10" name="Picture 9">
            <a:extLst>
              <a:ext uri="{FF2B5EF4-FFF2-40B4-BE49-F238E27FC236}">
                <a16:creationId xmlns:a16="http://schemas.microsoft.com/office/drawing/2014/main" id="{386F2A54-9AA5-CD3D-9853-A4AB5E789637}"/>
              </a:ext>
            </a:extLst>
          </p:cNvPr>
          <p:cNvPicPr>
            <a:picLocks noChangeAspect="1"/>
          </p:cNvPicPr>
          <p:nvPr/>
        </p:nvPicPr>
        <p:blipFill>
          <a:blip r:embed="rId3"/>
          <a:stretch>
            <a:fillRect/>
          </a:stretch>
        </p:blipFill>
        <p:spPr>
          <a:xfrm>
            <a:off x="335360" y="3268923"/>
            <a:ext cx="5658640" cy="962159"/>
          </a:xfrm>
          <a:prstGeom prst="rect">
            <a:avLst/>
          </a:prstGeom>
        </p:spPr>
      </p:pic>
    </p:spTree>
    <p:extLst>
      <p:ext uri="{BB962C8B-B14F-4D97-AF65-F5344CB8AC3E}">
        <p14:creationId xmlns:p14="http://schemas.microsoft.com/office/powerpoint/2010/main" val="51566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777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11244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3046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EDGE DETECTION</a:t>
            </a:r>
          </a:p>
        </p:txBody>
      </p:sp>
      <p:sp>
        <p:nvSpPr>
          <p:cNvPr id="4" name="TextBox 3">
            <a:extLst>
              <a:ext uri="{FF2B5EF4-FFF2-40B4-BE49-F238E27FC236}">
                <a16:creationId xmlns:a16="http://schemas.microsoft.com/office/drawing/2014/main" id="{10EDBE36-92D8-CC04-DF41-2E87EC30D229}"/>
              </a:ext>
            </a:extLst>
          </p:cNvPr>
          <p:cNvSpPr txBox="1"/>
          <p:nvPr/>
        </p:nvSpPr>
        <p:spPr>
          <a:xfrm>
            <a:off x="437916" y="847060"/>
            <a:ext cx="9536256" cy="869790"/>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What is Edge?</a:t>
            </a:r>
          </a:p>
          <a:p>
            <a:pPr marL="461963">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edge is a boundary or a significant change in intensity between adjacent </a:t>
            </a:r>
            <a:r>
              <a:rPr lang="en-US" dirty="0" err="1">
                <a:latin typeface="Times New Roman" panose="02020603050405020304" pitchFamily="18" charset="0"/>
                <a:cs typeface="Times New Roman" panose="02020603050405020304" pitchFamily="18" charset="0"/>
              </a:rPr>
              <a:t>pixcel</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EE8264-7897-D211-B83C-31C0335A4541}"/>
              </a:ext>
            </a:extLst>
          </p:cNvPr>
          <p:cNvSpPr txBox="1"/>
          <p:nvPr/>
        </p:nvSpPr>
        <p:spPr>
          <a:xfrm>
            <a:off x="437916" y="1716850"/>
            <a:ext cx="15525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Type of Edge:</a:t>
            </a:r>
          </a:p>
        </p:txBody>
      </p:sp>
      <p:sp>
        <p:nvSpPr>
          <p:cNvPr id="15" name="TextBox 14">
            <a:extLst>
              <a:ext uri="{FF2B5EF4-FFF2-40B4-BE49-F238E27FC236}">
                <a16:creationId xmlns:a16="http://schemas.microsoft.com/office/drawing/2014/main" id="{5E64A03F-52A8-01CC-295C-02E2396D316C}"/>
              </a:ext>
            </a:extLst>
          </p:cNvPr>
          <p:cNvSpPr txBox="1"/>
          <p:nvPr/>
        </p:nvSpPr>
        <p:spPr>
          <a:xfrm>
            <a:off x="960430" y="2364555"/>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Edge:</a:t>
            </a:r>
          </a:p>
        </p:txBody>
      </p:sp>
      <p:sp>
        <p:nvSpPr>
          <p:cNvPr id="16" name="TextBox 15">
            <a:extLst>
              <a:ext uri="{FF2B5EF4-FFF2-40B4-BE49-F238E27FC236}">
                <a16:creationId xmlns:a16="http://schemas.microsoft.com/office/drawing/2014/main" id="{A660919C-4C6A-2D19-2D66-E883B75B12D4}"/>
              </a:ext>
            </a:extLst>
          </p:cNvPr>
          <p:cNvSpPr txBox="1"/>
          <p:nvPr/>
        </p:nvSpPr>
        <p:spPr>
          <a:xfrm>
            <a:off x="923301" y="386640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Ramp Edge:</a:t>
            </a:r>
          </a:p>
        </p:txBody>
      </p:sp>
      <p:sp>
        <p:nvSpPr>
          <p:cNvPr id="17" name="TextBox 16">
            <a:extLst>
              <a:ext uri="{FF2B5EF4-FFF2-40B4-BE49-F238E27FC236}">
                <a16:creationId xmlns:a16="http://schemas.microsoft.com/office/drawing/2014/main" id="{46233FA5-202E-4839-28A5-E8C59515769F}"/>
              </a:ext>
            </a:extLst>
          </p:cNvPr>
          <p:cNvSpPr txBox="1"/>
          <p:nvPr/>
        </p:nvSpPr>
        <p:spPr>
          <a:xfrm>
            <a:off x="923302" y="520641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Roof Edge:</a:t>
            </a:r>
          </a:p>
        </p:txBody>
      </p:sp>
      <p:pic>
        <p:nvPicPr>
          <p:cNvPr id="18" name="Picture 17">
            <a:extLst>
              <a:ext uri="{FF2B5EF4-FFF2-40B4-BE49-F238E27FC236}">
                <a16:creationId xmlns:a16="http://schemas.microsoft.com/office/drawing/2014/main" id="{6140E52A-746F-7A3E-0D20-4A0EB281E46E}"/>
              </a:ext>
            </a:extLst>
          </p:cNvPr>
          <p:cNvPicPr>
            <a:picLocks noChangeAspect="1"/>
          </p:cNvPicPr>
          <p:nvPr/>
        </p:nvPicPr>
        <p:blipFill>
          <a:blip r:embed="rId3"/>
          <a:stretch>
            <a:fillRect/>
          </a:stretch>
        </p:blipFill>
        <p:spPr>
          <a:xfrm>
            <a:off x="2612405" y="1862035"/>
            <a:ext cx="4649008" cy="1550069"/>
          </a:xfrm>
          <a:prstGeom prst="rect">
            <a:avLst/>
          </a:prstGeom>
        </p:spPr>
      </p:pic>
      <p:pic>
        <p:nvPicPr>
          <p:cNvPr id="19" name="Picture 18">
            <a:extLst>
              <a:ext uri="{FF2B5EF4-FFF2-40B4-BE49-F238E27FC236}">
                <a16:creationId xmlns:a16="http://schemas.microsoft.com/office/drawing/2014/main" id="{1B745BE3-09DB-C0D7-A52B-AB2D9A47C9F2}"/>
              </a:ext>
            </a:extLst>
          </p:cNvPr>
          <p:cNvPicPr>
            <a:picLocks noChangeAspect="1"/>
          </p:cNvPicPr>
          <p:nvPr/>
        </p:nvPicPr>
        <p:blipFill>
          <a:blip r:embed="rId4"/>
          <a:stretch>
            <a:fillRect/>
          </a:stretch>
        </p:blipFill>
        <p:spPr>
          <a:xfrm>
            <a:off x="2898563" y="3568284"/>
            <a:ext cx="4244515" cy="1100291"/>
          </a:xfrm>
          <a:prstGeom prst="rect">
            <a:avLst/>
          </a:prstGeom>
        </p:spPr>
      </p:pic>
      <p:pic>
        <p:nvPicPr>
          <p:cNvPr id="20" name="Picture 19">
            <a:extLst>
              <a:ext uri="{FF2B5EF4-FFF2-40B4-BE49-F238E27FC236}">
                <a16:creationId xmlns:a16="http://schemas.microsoft.com/office/drawing/2014/main" id="{F11A8872-40E9-1F25-5C88-E1F694530E0D}"/>
              </a:ext>
            </a:extLst>
          </p:cNvPr>
          <p:cNvPicPr>
            <a:picLocks noChangeAspect="1"/>
          </p:cNvPicPr>
          <p:nvPr/>
        </p:nvPicPr>
        <p:blipFill>
          <a:blip r:embed="rId5"/>
          <a:stretch>
            <a:fillRect/>
          </a:stretch>
        </p:blipFill>
        <p:spPr>
          <a:xfrm>
            <a:off x="2898565" y="4982059"/>
            <a:ext cx="4244514" cy="1286648"/>
          </a:xfrm>
          <a:prstGeom prst="rect">
            <a:avLst/>
          </a:prstGeom>
        </p:spPr>
      </p:pic>
      <p:pic>
        <p:nvPicPr>
          <p:cNvPr id="22" name="Picture 21">
            <a:extLst>
              <a:ext uri="{FF2B5EF4-FFF2-40B4-BE49-F238E27FC236}">
                <a16:creationId xmlns:a16="http://schemas.microsoft.com/office/drawing/2014/main" id="{09CD0CB5-8518-2DFF-B651-ADC311CB8385}"/>
              </a:ext>
            </a:extLst>
          </p:cNvPr>
          <p:cNvPicPr>
            <a:picLocks noChangeAspect="1"/>
          </p:cNvPicPr>
          <p:nvPr/>
        </p:nvPicPr>
        <p:blipFill>
          <a:blip r:embed="rId6"/>
          <a:stretch>
            <a:fillRect/>
          </a:stretch>
        </p:blipFill>
        <p:spPr>
          <a:xfrm>
            <a:off x="7471711" y="2253934"/>
            <a:ext cx="4480032" cy="3437024"/>
          </a:xfrm>
          <a:prstGeom prst="rect">
            <a:avLst/>
          </a:prstGeom>
        </p:spPr>
      </p:pic>
    </p:spTree>
    <p:extLst>
      <p:ext uri="{BB962C8B-B14F-4D97-AF65-F5344CB8AC3E}">
        <p14:creationId xmlns:p14="http://schemas.microsoft.com/office/powerpoint/2010/main" val="273236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221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4218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9354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8543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86337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8448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80721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5551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105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612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Using derivative in detecting edge</a:t>
            </a:r>
          </a:p>
        </p:txBody>
      </p:sp>
      <p:pic>
        <p:nvPicPr>
          <p:cNvPr id="6" name="Picture 5">
            <a:extLst>
              <a:ext uri="{FF2B5EF4-FFF2-40B4-BE49-F238E27FC236}">
                <a16:creationId xmlns:a16="http://schemas.microsoft.com/office/drawing/2014/main" id="{F4A12ED1-F632-EAC5-4F6A-8D0D0C44C670}"/>
              </a:ext>
            </a:extLst>
          </p:cNvPr>
          <p:cNvPicPr>
            <a:picLocks noChangeAspect="1"/>
          </p:cNvPicPr>
          <p:nvPr/>
        </p:nvPicPr>
        <p:blipFill>
          <a:blip r:embed="rId3"/>
          <a:stretch>
            <a:fillRect/>
          </a:stretch>
        </p:blipFill>
        <p:spPr>
          <a:xfrm>
            <a:off x="6924457" y="1709963"/>
            <a:ext cx="3115110" cy="609685"/>
          </a:xfrm>
          <a:prstGeom prst="rect">
            <a:avLst/>
          </a:prstGeom>
        </p:spPr>
      </p:pic>
      <p:grpSp>
        <p:nvGrpSpPr>
          <p:cNvPr id="11" name="Group 10">
            <a:extLst>
              <a:ext uri="{FF2B5EF4-FFF2-40B4-BE49-F238E27FC236}">
                <a16:creationId xmlns:a16="http://schemas.microsoft.com/office/drawing/2014/main" id="{28AE3AC5-8CAA-D224-0403-85DD5874F289}"/>
              </a:ext>
            </a:extLst>
          </p:cNvPr>
          <p:cNvGrpSpPr/>
          <p:nvPr/>
        </p:nvGrpSpPr>
        <p:grpSpPr>
          <a:xfrm>
            <a:off x="106679" y="883919"/>
            <a:ext cx="4760646" cy="5354003"/>
            <a:chOff x="4738205" y="-2953123"/>
            <a:chExt cx="7367639" cy="7762177"/>
          </a:xfrm>
        </p:grpSpPr>
        <p:pic>
          <p:nvPicPr>
            <p:cNvPr id="12" name="Picture 11">
              <a:extLst>
                <a:ext uri="{FF2B5EF4-FFF2-40B4-BE49-F238E27FC236}">
                  <a16:creationId xmlns:a16="http://schemas.microsoft.com/office/drawing/2014/main" id="{1345A9B9-4E24-36AE-4040-DC1E8485CF27}"/>
                </a:ext>
              </a:extLst>
            </p:cNvPr>
            <p:cNvPicPr>
              <a:picLocks noChangeAspect="1"/>
            </p:cNvPicPr>
            <p:nvPr/>
          </p:nvPicPr>
          <p:blipFill>
            <a:blip r:embed="rId4"/>
            <a:srcRect t="26986" r="19218" b="26355"/>
            <a:stretch/>
          </p:blipFill>
          <p:spPr>
            <a:xfrm>
              <a:off x="5752388" y="-2953123"/>
              <a:ext cx="6353456" cy="2163635"/>
            </a:xfrm>
            <a:prstGeom prst="rect">
              <a:avLst/>
            </a:prstGeom>
          </p:spPr>
        </p:pic>
        <p:pic>
          <p:nvPicPr>
            <p:cNvPr id="13" name="Picture 12">
              <a:extLst>
                <a:ext uri="{FF2B5EF4-FFF2-40B4-BE49-F238E27FC236}">
                  <a16:creationId xmlns:a16="http://schemas.microsoft.com/office/drawing/2014/main" id="{F3F5D268-9307-4AE5-BE09-690A95A9F310}"/>
                </a:ext>
              </a:extLst>
            </p:cNvPr>
            <p:cNvPicPr>
              <a:picLocks noChangeAspect="1"/>
            </p:cNvPicPr>
            <p:nvPr/>
          </p:nvPicPr>
          <p:blipFill>
            <a:blip r:embed="rId5"/>
            <a:srcRect r="13559"/>
            <a:stretch/>
          </p:blipFill>
          <p:spPr>
            <a:xfrm>
              <a:off x="5562425" y="-860719"/>
              <a:ext cx="6543419" cy="1771389"/>
            </a:xfrm>
            <a:prstGeom prst="rect">
              <a:avLst/>
            </a:prstGeom>
          </p:spPr>
        </p:pic>
        <p:pic>
          <p:nvPicPr>
            <p:cNvPr id="14" name="Picture 13">
              <a:extLst>
                <a:ext uri="{FF2B5EF4-FFF2-40B4-BE49-F238E27FC236}">
                  <a16:creationId xmlns:a16="http://schemas.microsoft.com/office/drawing/2014/main" id="{56499E36-D1BD-C1B7-6B38-02E8CF3BE61E}"/>
                </a:ext>
              </a:extLst>
            </p:cNvPr>
            <p:cNvPicPr>
              <a:picLocks noChangeAspect="1"/>
            </p:cNvPicPr>
            <p:nvPr/>
          </p:nvPicPr>
          <p:blipFill>
            <a:blip r:embed="rId6"/>
            <a:stretch>
              <a:fillRect/>
            </a:stretch>
          </p:blipFill>
          <p:spPr>
            <a:xfrm>
              <a:off x="4738205" y="1197095"/>
              <a:ext cx="7028518" cy="3611959"/>
            </a:xfrm>
            <a:prstGeom prst="rect">
              <a:avLst/>
            </a:prstGeom>
          </p:spPr>
        </p:pic>
      </p:grpSp>
      <p:sp>
        <p:nvSpPr>
          <p:cNvPr id="15" name="Rectangle 14">
            <a:extLst>
              <a:ext uri="{FF2B5EF4-FFF2-40B4-BE49-F238E27FC236}">
                <a16:creationId xmlns:a16="http://schemas.microsoft.com/office/drawing/2014/main" id="{AE1C833F-EAC6-F5EE-9F1B-75E27CC2BF0B}"/>
              </a:ext>
            </a:extLst>
          </p:cNvPr>
          <p:cNvSpPr/>
          <p:nvPr/>
        </p:nvSpPr>
        <p:spPr>
          <a:xfrm>
            <a:off x="1057275" y="5638800"/>
            <a:ext cx="70485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8F9DDC4-9747-F0EB-F1E8-8BC476955C02}"/>
              </a:ext>
            </a:extLst>
          </p:cNvPr>
          <p:cNvSpPr/>
          <p:nvPr/>
        </p:nvSpPr>
        <p:spPr>
          <a:xfrm>
            <a:off x="2007871" y="5638799"/>
            <a:ext cx="2971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2C949DCE-B64C-A27E-252C-183F45916080}"/>
              </a:ext>
            </a:extLst>
          </p:cNvPr>
          <p:cNvSpPr/>
          <p:nvPr/>
        </p:nvSpPr>
        <p:spPr>
          <a:xfrm>
            <a:off x="2712721" y="5629273"/>
            <a:ext cx="5257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96899CCE-8C5F-8369-1077-34909AF6A63F}"/>
              </a:ext>
            </a:extLst>
          </p:cNvPr>
          <p:cNvSpPr/>
          <p:nvPr/>
        </p:nvSpPr>
        <p:spPr>
          <a:xfrm>
            <a:off x="3646171" y="5638799"/>
            <a:ext cx="106679" cy="1428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38AC20F3-BBBA-669E-8002-D09009B9325F}"/>
              </a:ext>
            </a:extLst>
          </p:cNvPr>
          <p:cNvSpPr txBox="1"/>
          <p:nvPr/>
        </p:nvSpPr>
        <p:spPr>
          <a:xfrm>
            <a:off x="5393531" y="774763"/>
            <a:ext cx="617696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image processing, the derivative is approximated by the </a:t>
            </a:r>
            <a:r>
              <a:rPr lang="en-US" b="1" dirty="0">
                <a:latin typeface="Times New Roman" panose="02020603050405020304" pitchFamily="18" charset="0"/>
                <a:cs typeface="Times New Roman" panose="02020603050405020304" pitchFamily="18" charset="0"/>
              </a:rPr>
              <a:t>difference between neighboring pixels</a:t>
            </a:r>
            <a:r>
              <a:rPr lang="en-US"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44E170-E4EC-744F-AD1B-20604A408767}"/>
              </a:ext>
            </a:extLst>
          </p:cNvPr>
          <p:cNvSpPr txBox="1"/>
          <p:nvPr/>
        </p:nvSpPr>
        <p:spPr>
          <a:xfrm>
            <a:off x="5393531" y="1421094"/>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Example in 1D, </a:t>
            </a:r>
            <a:r>
              <a:rPr lang="en-US" i="1" dirty="0">
                <a:latin typeface="Times New Roman" panose="02020603050405020304" pitchFamily="18" charset="0"/>
                <a:cs typeface="Times New Roman" panose="02020603050405020304" pitchFamily="18" charset="0"/>
              </a:rPr>
              <a:t>first-order</a:t>
            </a:r>
            <a:r>
              <a:rPr lang="en-US" dirty="0">
                <a:latin typeface="Times New Roman" panose="02020603050405020304" pitchFamily="18" charset="0"/>
                <a:cs typeface="Times New Roman" panose="02020603050405020304" pitchFamily="18" charset="0"/>
              </a:rPr>
              <a:t> derivative:</a:t>
            </a:r>
          </a:p>
        </p:txBody>
      </p:sp>
      <p:sp>
        <p:nvSpPr>
          <p:cNvPr id="24" name="TextBox 23">
            <a:extLst>
              <a:ext uri="{FF2B5EF4-FFF2-40B4-BE49-F238E27FC236}">
                <a16:creationId xmlns:a16="http://schemas.microsoft.com/office/drawing/2014/main" id="{97F567C9-B9FD-B7AB-1636-03765B20E8BB}"/>
              </a:ext>
            </a:extLst>
          </p:cNvPr>
          <p:cNvSpPr txBox="1"/>
          <p:nvPr/>
        </p:nvSpPr>
        <p:spPr>
          <a:xfrm>
            <a:off x="5060156" y="2327166"/>
            <a:ext cx="6176962"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don't change</a:t>
            </a:r>
            <a:r>
              <a:rPr lang="en-US" dirty="0">
                <a:latin typeface="Times New Roman" panose="02020603050405020304" pitchFamily="18" charset="0"/>
                <a:cs typeface="Times New Roman" panose="02020603050405020304" pitchFamily="18" charset="0"/>
              </a:rPr>
              <a:t> → derivative is close to 0.</a:t>
            </a:r>
          </a:p>
        </p:txBody>
      </p:sp>
      <p:sp>
        <p:nvSpPr>
          <p:cNvPr id="26" name="TextBox 25">
            <a:extLst>
              <a:ext uri="{FF2B5EF4-FFF2-40B4-BE49-F238E27FC236}">
                <a16:creationId xmlns:a16="http://schemas.microsoft.com/office/drawing/2014/main" id="{C75EF0E6-87F3-FA6E-5E27-3BF19F1018B3}"/>
              </a:ext>
            </a:extLst>
          </p:cNvPr>
          <p:cNvSpPr txBox="1"/>
          <p:nvPr/>
        </p:nvSpPr>
        <p:spPr>
          <a:xfrm>
            <a:off x="5060156" y="2700759"/>
            <a:ext cx="7303294"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change suddenly</a:t>
            </a:r>
            <a:r>
              <a:rPr lang="en-US" dirty="0">
                <a:latin typeface="Times New Roman" panose="02020603050405020304" pitchFamily="18" charset="0"/>
                <a:cs typeface="Times New Roman" panose="02020603050405020304" pitchFamily="18" charset="0"/>
              </a:rPr>
              <a:t> → derivative is large → </a:t>
            </a:r>
            <a:r>
              <a:rPr lang="en-US" b="1" dirty="0">
                <a:latin typeface="Times New Roman" panose="02020603050405020304" pitchFamily="18" charset="0"/>
                <a:cs typeface="Times New Roman" panose="02020603050405020304" pitchFamily="18" charset="0"/>
              </a:rPr>
              <a:t>likely an edge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41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71511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6719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2155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38684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2303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874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14154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1009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7935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6700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767D2B-DA0A-5C8F-4A94-C4551C39C37C}"/>
              </a:ext>
            </a:extLst>
          </p:cNvPr>
          <p:cNvPicPr>
            <a:picLocks noChangeAspect="1"/>
          </p:cNvPicPr>
          <p:nvPr/>
        </p:nvPicPr>
        <p:blipFill>
          <a:blip r:embed="rId2"/>
          <a:stretch>
            <a:fillRect/>
          </a:stretch>
        </p:blipFill>
        <p:spPr>
          <a:xfrm>
            <a:off x="1259681" y="1822859"/>
            <a:ext cx="3134162" cy="1524213"/>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Gradient</a:t>
            </a:r>
          </a:p>
        </p:txBody>
      </p:sp>
      <p:sp>
        <p:nvSpPr>
          <p:cNvPr id="4" name="TextBox 3">
            <a:extLst>
              <a:ext uri="{FF2B5EF4-FFF2-40B4-BE49-F238E27FC236}">
                <a16:creationId xmlns:a16="http://schemas.microsoft.com/office/drawing/2014/main" id="{78CF78D1-BD2B-95D5-10FB-B0D9343F37C8}"/>
              </a:ext>
            </a:extLst>
          </p:cNvPr>
          <p:cNvSpPr txBox="1"/>
          <p:nvPr/>
        </p:nvSpPr>
        <p:spPr>
          <a:xfrm>
            <a:off x="583404" y="862310"/>
            <a:ext cx="1078944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2-D, </a:t>
            </a:r>
            <a:r>
              <a:rPr lang="en-US" sz="1800" b="0" i="0" dirty="0">
                <a:solidFill>
                  <a:srgbClr val="242021"/>
                </a:solidFill>
                <a:effectLst/>
                <a:latin typeface="Times New Roman" panose="02020603050405020304" pitchFamily="18" charset="0"/>
                <a:cs typeface="Times New Roman" panose="02020603050405020304" pitchFamily="18" charset="0"/>
              </a:rPr>
              <a:t>First derivatives in image processing are implemented using the magnitude of the gradient. The </a:t>
            </a:r>
            <a:r>
              <a:rPr lang="en-US" sz="1800" b="0" i="1" dirty="0">
                <a:solidFill>
                  <a:srgbClr val="242021"/>
                </a:solidFill>
                <a:effectLst/>
                <a:latin typeface="Times New Roman" panose="02020603050405020304" pitchFamily="18" charset="0"/>
                <a:cs typeface="Times New Roman" panose="02020603050405020304" pitchFamily="18" charset="0"/>
              </a:rPr>
              <a:t>gradient </a:t>
            </a:r>
            <a:r>
              <a:rPr lang="en-US" sz="1800" b="0" i="0" dirty="0">
                <a:solidFill>
                  <a:srgbClr val="242021"/>
                </a:solidFill>
                <a:effectLst/>
                <a:latin typeface="Times New Roman" panose="02020603050405020304" pitchFamily="18" charset="0"/>
                <a:cs typeface="Times New Roman" panose="02020603050405020304" pitchFamily="18" charset="0"/>
              </a:rPr>
              <a:t>of an image </a:t>
            </a:r>
            <a:r>
              <a:rPr lang="en-US" sz="1800" b="0" i="1" dirty="0">
                <a:solidFill>
                  <a:srgbClr val="242021"/>
                </a:solidFill>
                <a:effectLst/>
                <a:latin typeface="Times New Roman" panose="02020603050405020304" pitchFamily="18" charset="0"/>
                <a:cs typeface="Times New Roman" panose="02020603050405020304" pitchFamily="18" charset="0"/>
              </a:rPr>
              <a:t>f </a:t>
            </a:r>
            <a:r>
              <a:rPr lang="en-US" sz="1800" b="0" i="0" dirty="0">
                <a:solidFill>
                  <a:srgbClr val="242021"/>
                </a:solidFill>
                <a:effectLst/>
                <a:latin typeface="Times New Roman" panose="02020603050405020304" pitchFamily="18" charset="0"/>
                <a:cs typeface="Times New Roman" panose="02020603050405020304" pitchFamily="18" charset="0"/>
              </a:rPr>
              <a:t>at coordinates (x , y)</a:t>
            </a:r>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is a vector which defined as the two - dimensional column vector</a:t>
            </a:r>
            <a:r>
              <a:rPr lang="en-US" dirty="0">
                <a:latin typeface="Times New Roman" panose="02020603050405020304" pitchFamily="18" charset="0"/>
                <a:cs typeface="Times New Roman" panose="02020603050405020304" pitchFamily="18" charset="0"/>
              </a:rPr>
              <a:t> </a:t>
            </a:r>
          </a:p>
        </p:txBody>
      </p:sp>
      <p:grpSp>
        <p:nvGrpSpPr>
          <p:cNvPr id="23" name="Group 22">
            <a:extLst>
              <a:ext uri="{FF2B5EF4-FFF2-40B4-BE49-F238E27FC236}">
                <a16:creationId xmlns:a16="http://schemas.microsoft.com/office/drawing/2014/main" id="{C0F9A7A1-2253-DA9F-AB3E-D1EAE71E1BAB}"/>
              </a:ext>
            </a:extLst>
          </p:cNvPr>
          <p:cNvGrpSpPr/>
          <p:nvPr/>
        </p:nvGrpSpPr>
        <p:grpSpPr>
          <a:xfrm>
            <a:off x="4533111" y="2035731"/>
            <a:ext cx="6399208" cy="369332"/>
            <a:chOff x="5610620" y="2215634"/>
            <a:chExt cx="6399208" cy="369332"/>
          </a:xfrm>
        </p:grpSpPr>
        <p:cxnSp>
          <p:nvCxnSpPr>
            <p:cNvPr id="7" name="Straight Arrow Connector 6">
              <a:extLst>
                <a:ext uri="{FF2B5EF4-FFF2-40B4-BE49-F238E27FC236}">
                  <a16:creationId xmlns:a16="http://schemas.microsoft.com/office/drawing/2014/main" id="{62CF749F-9078-5250-08D0-35E1E74359D5}"/>
                </a:ext>
              </a:extLst>
            </p:cNvPr>
            <p:cNvCxnSpPr>
              <a:cxnSpLocks/>
            </p:cNvCxnSpPr>
            <p:nvPr/>
          </p:nvCxnSpPr>
          <p:spPr>
            <a:xfrm>
              <a:off x="5610620" y="2400300"/>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9B4B8-1983-3BC1-FFD6-9D1463703E50}"/>
                </a:ext>
              </a:extLst>
            </p:cNvPr>
            <p:cNvSpPr txBox="1"/>
            <p:nvPr/>
          </p:nvSpPr>
          <p:spPr>
            <a:xfrm>
              <a:off x="6399210" y="2215634"/>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horizontal direction 𝑥.</a:t>
              </a:r>
            </a:p>
          </p:txBody>
        </p:sp>
      </p:grpSp>
      <p:grpSp>
        <p:nvGrpSpPr>
          <p:cNvPr id="22" name="Group 21">
            <a:extLst>
              <a:ext uri="{FF2B5EF4-FFF2-40B4-BE49-F238E27FC236}">
                <a16:creationId xmlns:a16="http://schemas.microsoft.com/office/drawing/2014/main" id="{5201BA2A-AFFB-70D5-26CB-0690F5C608D6}"/>
              </a:ext>
            </a:extLst>
          </p:cNvPr>
          <p:cNvGrpSpPr/>
          <p:nvPr/>
        </p:nvGrpSpPr>
        <p:grpSpPr>
          <a:xfrm>
            <a:off x="4542369" y="2739509"/>
            <a:ext cx="6399208" cy="369332"/>
            <a:chOff x="5610620" y="2910959"/>
            <a:chExt cx="6399208" cy="369332"/>
          </a:xfrm>
        </p:grpSpPr>
        <p:cxnSp>
          <p:nvCxnSpPr>
            <p:cNvPr id="11" name="Straight Arrow Connector 10">
              <a:extLst>
                <a:ext uri="{FF2B5EF4-FFF2-40B4-BE49-F238E27FC236}">
                  <a16:creationId xmlns:a16="http://schemas.microsoft.com/office/drawing/2014/main" id="{FE6FDFEE-8A29-D8C8-FA19-A094BA794FE8}"/>
                </a:ext>
              </a:extLst>
            </p:cNvPr>
            <p:cNvCxnSpPr>
              <a:cxnSpLocks/>
            </p:cNvCxnSpPr>
            <p:nvPr/>
          </p:nvCxnSpPr>
          <p:spPr>
            <a:xfrm>
              <a:off x="5610620" y="3095625"/>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C29E4-E6D6-0AA1-A43E-E01E6C9B6FD5}"/>
                </a:ext>
              </a:extLst>
            </p:cNvPr>
            <p:cNvSpPr txBox="1"/>
            <p:nvPr/>
          </p:nvSpPr>
          <p:spPr>
            <a:xfrm>
              <a:off x="6399210" y="2910959"/>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vertical direction y.</a:t>
              </a:r>
            </a:p>
          </p:txBody>
        </p:sp>
      </p:grpSp>
      <p:grpSp>
        <p:nvGrpSpPr>
          <p:cNvPr id="21" name="Group 20">
            <a:extLst>
              <a:ext uri="{FF2B5EF4-FFF2-40B4-BE49-F238E27FC236}">
                <a16:creationId xmlns:a16="http://schemas.microsoft.com/office/drawing/2014/main" id="{883B8E31-99AB-6A93-13FE-3C95BC612516}"/>
              </a:ext>
            </a:extLst>
          </p:cNvPr>
          <p:cNvGrpSpPr/>
          <p:nvPr/>
        </p:nvGrpSpPr>
        <p:grpSpPr>
          <a:xfrm>
            <a:off x="950185" y="1569780"/>
            <a:ext cx="6176962" cy="759857"/>
            <a:chOff x="950185" y="1569780"/>
            <a:chExt cx="6176962" cy="759857"/>
          </a:xfrm>
        </p:grpSpPr>
        <p:cxnSp>
          <p:nvCxnSpPr>
            <p:cNvPr id="15" name="Straight Arrow Connector 14">
              <a:extLst>
                <a:ext uri="{FF2B5EF4-FFF2-40B4-BE49-F238E27FC236}">
                  <a16:creationId xmlns:a16="http://schemas.microsoft.com/office/drawing/2014/main" id="{3E3719DA-8F69-2945-3F4F-95DE7A45CB4E}"/>
                </a:ext>
              </a:extLst>
            </p:cNvPr>
            <p:cNvCxnSpPr>
              <a:cxnSpLocks/>
            </p:cNvCxnSpPr>
            <p:nvPr/>
          </p:nvCxnSpPr>
          <p:spPr>
            <a:xfrm>
              <a:off x="1400570" y="1939112"/>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F1F1A-27B8-1A44-96DF-E1DDEEF108A5}"/>
                </a:ext>
              </a:extLst>
            </p:cNvPr>
            <p:cNvSpPr txBox="1"/>
            <p:nvPr/>
          </p:nvSpPr>
          <p:spPr>
            <a:xfrm>
              <a:off x="950185" y="1569780"/>
              <a:ext cx="6176962" cy="369332"/>
            </a:xfrm>
            <a:prstGeom prst="rect">
              <a:avLst/>
            </a:prstGeom>
            <a:noFill/>
          </p:spPr>
          <p:txBody>
            <a:bodyPr wrap="square">
              <a:spAutoFit/>
            </a:bodyPr>
            <a:lstStyle/>
            <a:p>
              <a:r>
                <a:rPr lang="en-US" sz="1800" b="0" i="1" dirty="0">
                  <a:solidFill>
                    <a:srgbClr val="242021"/>
                  </a:solidFill>
                  <a:effectLst/>
                  <a:latin typeface="Times New Roman" panose="02020603050405020304" pitchFamily="18" charset="0"/>
                  <a:cs typeface="Times New Roman" panose="02020603050405020304" pitchFamily="18" charset="0"/>
                </a:rPr>
                <a:t>Gradient vector</a:t>
              </a:r>
              <a:endParaRPr lang="en-US" dirty="0"/>
            </a:p>
          </p:txBody>
        </p:sp>
      </p:grpSp>
      <p:pic>
        <p:nvPicPr>
          <p:cNvPr id="25" name="Picture 24">
            <a:extLst>
              <a:ext uri="{FF2B5EF4-FFF2-40B4-BE49-F238E27FC236}">
                <a16:creationId xmlns:a16="http://schemas.microsoft.com/office/drawing/2014/main" id="{883CE006-C9BC-CEF5-5672-98F2DA310576}"/>
              </a:ext>
            </a:extLst>
          </p:cNvPr>
          <p:cNvPicPr>
            <a:picLocks noChangeAspect="1"/>
          </p:cNvPicPr>
          <p:nvPr/>
        </p:nvPicPr>
        <p:blipFill>
          <a:blip r:embed="rId3"/>
          <a:stretch>
            <a:fillRect/>
          </a:stretch>
        </p:blipFill>
        <p:spPr>
          <a:xfrm>
            <a:off x="168410" y="3963987"/>
            <a:ext cx="3991652" cy="640742"/>
          </a:xfrm>
          <a:prstGeom prst="rect">
            <a:avLst/>
          </a:prstGeom>
        </p:spPr>
      </p:pic>
      <p:pic>
        <p:nvPicPr>
          <p:cNvPr id="26" name="Picture 25">
            <a:extLst>
              <a:ext uri="{FF2B5EF4-FFF2-40B4-BE49-F238E27FC236}">
                <a16:creationId xmlns:a16="http://schemas.microsoft.com/office/drawing/2014/main" id="{9668D2F7-8F37-9238-77DB-74A92D9C1BF6}"/>
              </a:ext>
            </a:extLst>
          </p:cNvPr>
          <p:cNvPicPr>
            <a:picLocks noChangeAspect="1"/>
          </p:cNvPicPr>
          <p:nvPr/>
        </p:nvPicPr>
        <p:blipFill>
          <a:blip r:embed="rId4"/>
          <a:stretch>
            <a:fillRect/>
          </a:stretch>
        </p:blipFill>
        <p:spPr>
          <a:xfrm>
            <a:off x="85724" y="4868405"/>
            <a:ext cx="3033712" cy="900027"/>
          </a:xfrm>
          <a:prstGeom prst="rect">
            <a:avLst/>
          </a:prstGeom>
        </p:spPr>
      </p:pic>
      <p:sp>
        <p:nvSpPr>
          <p:cNvPr id="28" name="TextBox 27">
            <a:extLst>
              <a:ext uri="{FF2B5EF4-FFF2-40B4-BE49-F238E27FC236}">
                <a16:creationId xmlns:a16="http://schemas.microsoft.com/office/drawing/2014/main" id="{3DEDEF73-653D-18A6-AC5C-17E366926008}"/>
              </a:ext>
            </a:extLst>
          </p:cNvPr>
          <p:cNvSpPr txBox="1"/>
          <p:nvPr/>
        </p:nvSpPr>
        <p:spPr>
          <a:xfrm>
            <a:off x="561981" y="3342349"/>
            <a:ext cx="94083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 on the formula, we evaluate the magnitude and the direction of gradient vector</a:t>
            </a:r>
          </a:p>
        </p:txBody>
      </p:sp>
      <p:grpSp>
        <p:nvGrpSpPr>
          <p:cNvPr id="49" name="Group 48">
            <a:extLst>
              <a:ext uri="{FF2B5EF4-FFF2-40B4-BE49-F238E27FC236}">
                <a16:creationId xmlns:a16="http://schemas.microsoft.com/office/drawing/2014/main" id="{52BED9B9-01D0-54F7-CA86-162CFB86F04A}"/>
              </a:ext>
            </a:extLst>
          </p:cNvPr>
          <p:cNvGrpSpPr/>
          <p:nvPr/>
        </p:nvGrpSpPr>
        <p:grpSpPr>
          <a:xfrm>
            <a:off x="10061440" y="4307352"/>
            <a:ext cx="1962150" cy="1870638"/>
            <a:chOff x="9877425" y="3708420"/>
            <a:chExt cx="1962150" cy="1870638"/>
          </a:xfrm>
        </p:grpSpPr>
        <p:cxnSp>
          <p:nvCxnSpPr>
            <p:cNvPr id="30" name="Straight Arrow Connector 29">
              <a:extLst>
                <a:ext uri="{FF2B5EF4-FFF2-40B4-BE49-F238E27FC236}">
                  <a16:creationId xmlns:a16="http://schemas.microsoft.com/office/drawing/2014/main" id="{7C608058-8B3A-C98E-C35C-D3347BAC6BF7}"/>
                </a:ext>
              </a:extLst>
            </p:cNvPr>
            <p:cNvCxnSpPr>
              <a:cxnSpLocks/>
            </p:cNvCxnSpPr>
            <p:nvPr/>
          </p:nvCxnSpPr>
          <p:spPr>
            <a:xfrm flipV="1">
              <a:off x="9877425" y="3717945"/>
              <a:ext cx="0" cy="167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9FAD5E-1F54-4E1F-7693-7BF6EF5D7A15}"/>
                </a:ext>
              </a:extLst>
            </p:cNvPr>
            <p:cNvCxnSpPr>
              <a:cxnSpLocks/>
            </p:cNvCxnSpPr>
            <p:nvPr/>
          </p:nvCxnSpPr>
          <p:spPr>
            <a:xfrm>
              <a:off x="9877425" y="5393947"/>
              <a:ext cx="1962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CAA99-5CB9-FB12-B228-5C745E9481E6}"/>
                </a:ext>
              </a:extLst>
            </p:cNvPr>
            <p:cNvCxnSpPr>
              <a:cxnSpLocks/>
            </p:cNvCxnSpPr>
            <p:nvPr/>
          </p:nvCxnSpPr>
          <p:spPr>
            <a:xfrm>
              <a:off x="9877425" y="3708420"/>
              <a:ext cx="1962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48AFBD-FCB7-6029-C26C-D7828CE5B929}"/>
                </a:ext>
              </a:extLst>
            </p:cNvPr>
            <p:cNvCxnSpPr/>
            <p:nvPr/>
          </p:nvCxnSpPr>
          <p:spPr>
            <a:xfrm flipV="1">
              <a:off x="11839575" y="3708420"/>
              <a:ext cx="0" cy="1685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EB8041-9DDA-5D17-C59A-0A1F66039279}"/>
                </a:ext>
              </a:extLst>
            </p:cNvPr>
            <p:cNvCxnSpPr>
              <a:cxnSpLocks/>
            </p:cNvCxnSpPr>
            <p:nvPr/>
          </p:nvCxnSpPr>
          <p:spPr>
            <a:xfrm flipV="1">
              <a:off x="9877425" y="3711681"/>
              <a:ext cx="1962150" cy="168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4C72224-EA88-B2ED-11E0-E8128A5381C4}"/>
                </a:ext>
              </a:extLst>
            </p:cNvPr>
            <p:cNvSpPr/>
            <p:nvPr/>
          </p:nvSpPr>
          <p:spPr>
            <a:xfrm>
              <a:off x="9970301" y="5221875"/>
              <a:ext cx="252406" cy="35718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93BCF51-ECEB-7283-CA7E-BF0F30482DFE}"/>
                </a:ext>
              </a:extLst>
            </p:cNvPr>
            <p:cNvSpPr txBox="1"/>
            <p:nvPr/>
          </p:nvSpPr>
          <p:spPr>
            <a:xfrm>
              <a:off x="10198877" y="5033949"/>
              <a:ext cx="324655" cy="369332"/>
            </a:xfrm>
            <a:prstGeom prst="rect">
              <a:avLst/>
            </a:prstGeom>
            <a:noFill/>
          </p:spPr>
          <p:txBody>
            <a:bodyPr wrap="square">
              <a:spAutoFit/>
            </a:bodyPr>
            <a:lstStyle/>
            <a:p>
              <a:r>
                <a:rPr lang="el-GR" b="0" i="0" dirty="0">
                  <a:solidFill>
                    <a:srgbClr val="040C28"/>
                  </a:solidFill>
                  <a:effectLst/>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48" name="TextBox 47">
            <a:extLst>
              <a:ext uri="{FF2B5EF4-FFF2-40B4-BE49-F238E27FC236}">
                <a16:creationId xmlns:a16="http://schemas.microsoft.com/office/drawing/2014/main" id="{09AB5BE7-BD5A-DE0F-4C42-0247D88455DA}"/>
              </a:ext>
            </a:extLst>
          </p:cNvPr>
          <p:cNvSpPr txBox="1"/>
          <p:nvPr/>
        </p:nvSpPr>
        <p:spPr>
          <a:xfrm>
            <a:off x="4481513" y="4246444"/>
            <a:ext cx="6176962" cy="307777"/>
          </a:xfrm>
          <a:prstGeom prst="rect">
            <a:avLst/>
          </a:prstGeom>
          <a:noFill/>
        </p:spPr>
        <p:txBody>
          <a:bodyPr wrap="square">
            <a:spAutoFit/>
          </a:bodyPr>
          <a:lstStyle/>
          <a:p>
            <a:r>
              <a:rPr lang="en-US" sz="1400" dirty="0"/>
              <a:t>The </a:t>
            </a:r>
            <a:r>
              <a:rPr lang="en-US" sz="1400" b="1" dirty="0"/>
              <a:t>magnitude</a:t>
            </a:r>
            <a:r>
              <a:rPr lang="en-US" sz="1400" dirty="0"/>
              <a:t> of the gradient shows how strong the change is</a:t>
            </a:r>
          </a:p>
        </p:txBody>
      </p:sp>
      <p:sp>
        <p:nvSpPr>
          <p:cNvPr id="50" name="TextBox 49">
            <a:extLst>
              <a:ext uri="{FF2B5EF4-FFF2-40B4-BE49-F238E27FC236}">
                <a16:creationId xmlns:a16="http://schemas.microsoft.com/office/drawing/2014/main" id="{D442BD35-ED61-4749-BF09-8A77BB2D1202}"/>
              </a:ext>
            </a:extLst>
          </p:cNvPr>
          <p:cNvSpPr txBox="1"/>
          <p:nvPr/>
        </p:nvSpPr>
        <p:spPr>
          <a:xfrm>
            <a:off x="4533111" y="5201617"/>
            <a:ext cx="6176962" cy="307777"/>
          </a:xfrm>
          <a:prstGeom prst="rect">
            <a:avLst/>
          </a:prstGeom>
          <a:noFill/>
        </p:spPr>
        <p:txBody>
          <a:bodyPr wrap="square">
            <a:spAutoFit/>
          </a:bodyPr>
          <a:lstStyle/>
          <a:p>
            <a:r>
              <a:rPr lang="en-US" sz="1400" dirty="0"/>
              <a:t>The</a:t>
            </a:r>
            <a:r>
              <a:rPr lang="en-US" sz="1400" b="1" dirty="0"/>
              <a:t> direction</a:t>
            </a:r>
            <a:r>
              <a:rPr lang="en-US" sz="1400" dirty="0"/>
              <a:t> shows where the change is happening fastest.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055439-4272-EEAB-CD5D-2F2E16E39D3E}"/>
                  </a:ext>
                </a:extLst>
              </p:cNvPr>
              <p:cNvSpPr txBox="1"/>
              <p:nvPr/>
            </p:nvSpPr>
            <p:spPr>
              <a:xfrm>
                <a:off x="7954034" y="5996139"/>
                <a:ext cx="6176962"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oMath>
                  </m:oMathPara>
                </a14:m>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8055439-4272-EEAB-CD5D-2F2E16E39D3E}"/>
                  </a:ext>
                </a:extLst>
              </p:cNvPr>
              <p:cNvSpPr txBox="1">
                <a:spLocks noRot="1" noChangeAspect="1" noMove="1" noResize="1" noEditPoints="1" noAdjustHandles="1" noChangeArrowheads="1" noChangeShapeType="1" noTextEdit="1"/>
              </p:cNvSpPr>
              <p:nvPr/>
            </p:nvSpPr>
            <p:spPr>
              <a:xfrm>
                <a:off x="7954034" y="5996139"/>
                <a:ext cx="6176962" cy="369397"/>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687694-0679-6D19-1D78-0811ADD2C6A5}"/>
                  </a:ext>
                </a:extLst>
              </p:cNvPr>
              <p:cNvSpPr txBox="1"/>
              <p:nvPr/>
            </p:nvSpPr>
            <p:spPr>
              <a:xfrm>
                <a:off x="6772934" y="4890204"/>
                <a:ext cx="6176962" cy="39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m:oMathPara>
                </a14:m>
                <a:br>
                  <a:rPr lang="es-E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E687694-0679-6D19-1D78-0811ADD2C6A5}"/>
                  </a:ext>
                </a:extLst>
              </p:cNvPr>
              <p:cNvSpPr txBox="1">
                <a:spLocks noRot="1" noChangeAspect="1" noMove="1" noResize="1" noEditPoints="1" noAdjustHandles="1" noChangeArrowheads="1" noChangeShapeType="1" noTextEdit="1"/>
              </p:cNvSpPr>
              <p:nvPr/>
            </p:nvSpPr>
            <p:spPr>
              <a:xfrm>
                <a:off x="6772934" y="4890204"/>
                <a:ext cx="6176962" cy="391326"/>
              </a:xfrm>
              <a:prstGeom prst="rect">
                <a:avLst/>
              </a:prstGeom>
              <a:blipFill>
                <a:blip r:embed="rId6"/>
                <a:stretch>
                  <a:fillRect b="-4688"/>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39234-F379-D49A-8D58-708173C02E2C}"/>
              </a:ext>
            </a:extLst>
          </p:cNvPr>
          <p:cNvSpPr txBox="1"/>
          <p:nvPr/>
        </p:nvSpPr>
        <p:spPr>
          <a:xfrm rot="19243427">
            <a:off x="10310091" y="4867745"/>
            <a:ext cx="1187176" cy="369332"/>
          </a:xfrm>
          <a:prstGeom prst="rect">
            <a:avLst/>
          </a:prstGeom>
          <a:noFill/>
        </p:spPr>
        <p:txBody>
          <a:bodyPr wrap="square">
            <a:spAutoFit/>
          </a:bodyPr>
          <a:lstStyle/>
          <a:p>
            <a:pPr algn="ctr"/>
            <a:r>
              <a:rPr lang="es-ES" dirty="0" err="1">
                <a:latin typeface="Times New Roman" panose="02020603050405020304" pitchFamily="18" charset="0"/>
                <a:cs typeface="Times New Roman" panose="02020603050405020304" pitchFamily="18" charset="0"/>
              </a:rPr>
              <a:t>grad</a:t>
            </a:r>
            <a:r>
              <a:rPr lang="es-ES" dirty="0">
                <a:latin typeface="Times New Roman" panose="02020603050405020304" pitchFamily="18" charset="0"/>
                <a:cs typeface="Times New Roman" panose="02020603050405020304" pitchFamily="18" charset="0"/>
              </a:rPr>
              <a:t>(f)</a:t>
            </a:r>
            <a:endParaRPr lang="en-US"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70A722A8-7F27-D568-A1B8-F1251DD1A6E8}"/>
              </a:ext>
            </a:extLst>
          </p:cNvPr>
          <p:cNvCxnSpPr>
            <a:cxnSpLocks/>
            <a:endCxn id="48" idx="1"/>
          </p:cNvCxnSpPr>
          <p:nvPr/>
        </p:nvCxnSpPr>
        <p:spPr>
          <a:xfrm>
            <a:off x="4027328" y="4400332"/>
            <a:ext cx="4541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3F0280-6B14-CF05-D313-A0144BD33889}"/>
              </a:ext>
            </a:extLst>
          </p:cNvPr>
          <p:cNvCxnSpPr>
            <a:cxnSpLocks/>
          </p:cNvCxnSpPr>
          <p:nvPr/>
        </p:nvCxnSpPr>
        <p:spPr>
          <a:xfrm>
            <a:off x="2892344" y="5336238"/>
            <a:ext cx="1551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943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4892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0469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9150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28670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Sensitivity of derivatives to noise</a:t>
            </a:r>
          </a:p>
        </p:txBody>
      </p:sp>
      <p:pic>
        <p:nvPicPr>
          <p:cNvPr id="5" name="Picture 4">
            <a:extLst>
              <a:ext uri="{FF2B5EF4-FFF2-40B4-BE49-F238E27FC236}">
                <a16:creationId xmlns:a16="http://schemas.microsoft.com/office/drawing/2014/main" id="{DC81BB89-F992-64EC-6400-F2DD173B3A0A}"/>
              </a:ext>
            </a:extLst>
          </p:cNvPr>
          <p:cNvPicPr>
            <a:picLocks noChangeAspect="1"/>
          </p:cNvPicPr>
          <p:nvPr/>
        </p:nvPicPr>
        <p:blipFill>
          <a:blip r:embed="rId3"/>
          <a:stretch>
            <a:fillRect/>
          </a:stretch>
        </p:blipFill>
        <p:spPr>
          <a:xfrm>
            <a:off x="4498510" y="852195"/>
            <a:ext cx="3644500" cy="51536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5D5863-8C6D-80EA-9719-254C04E5CDB4}"/>
                  </a:ext>
                </a:extLst>
              </p:cNvPr>
              <p:cNvSpPr txBox="1"/>
              <p:nvPr/>
            </p:nvSpPr>
            <p:spPr>
              <a:xfrm>
                <a:off x="5580519" y="6000774"/>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3" name="TextBox 2">
                <a:extLst>
                  <a:ext uri="{FF2B5EF4-FFF2-40B4-BE49-F238E27FC236}">
                    <a16:creationId xmlns:a16="http://schemas.microsoft.com/office/drawing/2014/main" id="{8D5D5863-8C6D-80EA-9719-254C04E5CDB4}"/>
                  </a:ext>
                </a:extLst>
              </p:cNvPr>
              <p:cNvSpPr txBox="1">
                <a:spLocks noRot="1" noChangeAspect="1" noMove="1" noResize="1" noEditPoints="1" noAdjustHandles="1" noChangeArrowheads="1" noChangeShapeType="1" noTextEdit="1"/>
              </p:cNvSpPr>
              <p:nvPr/>
            </p:nvSpPr>
            <p:spPr>
              <a:xfrm>
                <a:off x="5580519" y="6000774"/>
                <a:ext cx="129880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88B5C0-0498-E571-F8B9-D91342E946F2}"/>
                  </a:ext>
                </a:extLst>
              </p:cNvPr>
              <p:cNvSpPr txBox="1"/>
              <p:nvPr/>
            </p:nvSpPr>
            <p:spPr>
              <a:xfrm>
                <a:off x="6826642" y="5996991"/>
                <a:ext cx="1298807"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𝑛𝑑</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4" name="TextBox 3">
                <a:extLst>
                  <a:ext uri="{FF2B5EF4-FFF2-40B4-BE49-F238E27FC236}">
                    <a16:creationId xmlns:a16="http://schemas.microsoft.com/office/drawing/2014/main" id="{F888B5C0-0498-E571-F8B9-D91342E946F2}"/>
                  </a:ext>
                </a:extLst>
              </p:cNvPr>
              <p:cNvSpPr txBox="1">
                <a:spLocks noRot="1" noChangeAspect="1" noMove="1" noResize="1" noEditPoints="1" noAdjustHandles="1" noChangeArrowheads="1" noChangeShapeType="1" noTextEdit="1"/>
              </p:cNvSpPr>
              <p:nvPr/>
            </p:nvSpPr>
            <p:spPr>
              <a:xfrm>
                <a:off x="6826642" y="5996991"/>
                <a:ext cx="1298807"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938378-4F76-BF29-1D25-1EA68568908E}"/>
                  </a:ext>
                </a:extLst>
              </p:cNvPr>
              <p:cNvSpPr txBox="1"/>
              <p:nvPr/>
            </p:nvSpPr>
            <p:spPr>
              <a:xfrm>
                <a:off x="4281712" y="6009833"/>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smtClean="0">
                          <a:solidFill>
                            <a:srgbClr val="242021"/>
                          </a:solidFill>
                          <a:latin typeface="Cambria Math" panose="02040503050406030204" pitchFamily="18" charset="0"/>
                        </a:rPr>
                        <m:t>R</m:t>
                      </m:r>
                      <m:r>
                        <m:rPr>
                          <m:nor/>
                        </m:rPr>
                        <a:rPr lang="en-US" sz="1400" dirty="0">
                          <a:solidFill>
                            <a:srgbClr val="242021"/>
                          </a:solidFill>
                          <a:latin typeface="TimesTen-Roman"/>
                        </a:rPr>
                        <m:t>amp</m:t>
                      </m:r>
                      <m:r>
                        <m:rPr>
                          <m:nor/>
                        </m:rPr>
                        <a:rPr lang="en-US" sz="1400" dirty="0">
                          <a:solidFill>
                            <a:srgbClr val="242021"/>
                          </a:solidFill>
                          <a:latin typeface="TimesTen-Roman"/>
                        </a:rPr>
                        <m:t> </m:t>
                      </m:r>
                      <m:r>
                        <m:rPr>
                          <m:nor/>
                        </m:rPr>
                        <a:rPr lang="en-US" sz="1400" dirty="0">
                          <a:solidFill>
                            <a:srgbClr val="242021"/>
                          </a:solidFill>
                          <a:latin typeface="TimesTen-Roman"/>
                        </a:rPr>
                        <m:t>edge</m:t>
                      </m:r>
                    </m:oMath>
                  </m:oMathPara>
                </a14:m>
                <a:endParaRPr lang="en-US" sz="1400" dirty="0"/>
              </a:p>
            </p:txBody>
          </p:sp>
        </mc:Choice>
        <mc:Fallback xmlns="">
          <p:sp>
            <p:nvSpPr>
              <p:cNvPr id="6" name="TextBox 5">
                <a:extLst>
                  <a:ext uri="{FF2B5EF4-FFF2-40B4-BE49-F238E27FC236}">
                    <a16:creationId xmlns:a16="http://schemas.microsoft.com/office/drawing/2014/main" id="{E5938378-4F76-BF29-1D25-1EA68568908E}"/>
                  </a:ext>
                </a:extLst>
              </p:cNvPr>
              <p:cNvSpPr txBox="1">
                <a:spLocks noRot="1" noChangeAspect="1" noMove="1" noResize="1" noEditPoints="1" noAdjustHandles="1" noChangeArrowheads="1" noChangeShapeType="1" noTextEdit="1"/>
              </p:cNvSpPr>
              <p:nvPr/>
            </p:nvSpPr>
            <p:spPr>
              <a:xfrm>
                <a:off x="4281712" y="6009833"/>
                <a:ext cx="1298807" cy="307777"/>
              </a:xfrm>
              <a:prstGeom prst="rect">
                <a:avLst/>
              </a:prstGeom>
              <a:blipFill>
                <a:blip r:embed="rId6"/>
                <a:stretch>
                  <a:fillRect b="-12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776DD6F-E098-D6B5-CDAC-36C96FF8444C}"/>
              </a:ext>
            </a:extLst>
          </p:cNvPr>
          <p:cNvSpPr txBox="1"/>
          <p:nvPr/>
        </p:nvSpPr>
        <p:spPr>
          <a:xfrm>
            <a:off x="1727658" y="8697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0.0 </a:t>
            </a:r>
            <a:endParaRPr lang="en-US" dirty="0"/>
          </a:p>
        </p:txBody>
      </p:sp>
      <p:sp>
        <p:nvSpPr>
          <p:cNvPr id="35" name="TextBox 34">
            <a:extLst>
              <a:ext uri="{FF2B5EF4-FFF2-40B4-BE49-F238E27FC236}">
                <a16:creationId xmlns:a16="http://schemas.microsoft.com/office/drawing/2014/main" id="{82461ACE-5AE2-6BD3-9CF8-809E48B2813A}"/>
              </a:ext>
            </a:extLst>
          </p:cNvPr>
          <p:cNvSpPr txBox="1"/>
          <p:nvPr/>
        </p:nvSpPr>
        <p:spPr>
          <a:xfrm>
            <a:off x="1727658" y="21651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0.1 </a:t>
            </a:r>
            <a:endParaRPr lang="en-US" dirty="0"/>
          </a:p>
        </p:txBody>
      </p:sp>
      <p:sp>
        <p:nvSpPr>
          <p:cNvPr id="36" name="TextBox 35">
            <a:extLst>
              <a:ext uri="{FF2B5EF4-FFF2-40B4-BE49-F238E27FC236}">
                <a16:creationId xmlns:a16="http://schemas.microsoft.com/office/drawing/2014/main" id="{A677D219-D836-6689-D0FC-AE5FA1799B1A}"/>
              </a:ext>
            </a:extLst>
          </p:cNvPr>
          <p:cNvSpPr txBox="1"/>
          <p:nvPr/>
        </p:nvSpPr>
        <p:spPr>
          <a:xfrm>
            <a:off x="1727658" y="3429000"/>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a:t>
            </a:r>
            <a:r>
              <a:rPr lang="en-US" sz="1800" b="0" i="0" dirty="0">
                <a:solidFill>
                  <a:srgbClr val="242021"/>
                </a:solidFill>
                <a:effectLst/>
                <a:latin typeface="TimesTen-Roman"/>
              </a:rPr>
              <a:t> </a:t>
            </a:r>
            <a:endParaRPr lang="en-US" dirty="0"/>
          </a:p>
        </p:txBody>
      </p:sp>
      <p:sp>
        <p:nvSpPr>
          <p:cNvPr id="37" name="TextBox 36">
            <a:extLst>
              <a:ext uri="{FF2B5EF4-FFF2-40B4-BE49-F238E27FC236}">
                <a16:creationId xmlns:a16="http://schemas.microsoft.com/office/drawing/2014/main" id="{C6CEE1BB-F3BF-4CA9-35E1-C75CA2939EFE}"/>
              </a:ext>
            </a:extLst>
          </p:cNvPr>
          <p:cNvSpPr txBox="1"/>
          <p:nvPr/>
        </p:nvSpPr>
        <p:spPr>
          <a:xfrm>
            <a:off x="1727658" y="4686003"/>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10.0</a:t>
            </a:r>
            <a:r>
              <a:rPr lang="en-US" sz="1800" b="0" i="0" dirty="0">
                <a:solidFill>
                  <a:srgbClr val="242021"/>
                </a:solidFill>
                <a:effectLst/>
                <a:latin typeface="TimesTen-Roman"/>
              </a:rPr>
              <a:t> </a:t>
            </a:r>
            <a:endParaRPr lang="en-US" dirty="0"/>
          </a:p>
        </p:txBody>
      </p:sp>
    </p:spTree>
    <p:extLst>
      <p:ext uri="{BB962C8B-B14F-4D97-AF65-F5344CB8AC3E}">
        <p14:creationId xmlns:p14="http://schemas.microsoft.com/office/powerpoint/2010/main" val="86863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Sobel filter kernel </a:t>
            </a:r>
          </a:p>
        </p:txBody>
      </p:sp>
      <p:sp>
        <p:nvSpPr>
          <p:cNvPr id="20" name="TextBox 19">
            <a:extLst>
              <a:ext uri="{FF2B5EF4-FFF2-40B4-BE49-F238E27FC236}">
                <a16:creationId xmlns:a16="http://schemas.microsoft.com/office/drawing/2014/main" id="{F633E51E-7C84-B795-F113-8CF90DD6E6A0}"/>
              </a:ext>
            </a:extLst>
          </p:cNvPr>
          <p:cNvSpPr txBox="1"/>
          <p:nvPr/>
        </p:nvSpPr>
        <p:spPr>
          <a:xfrm>
            <a:off x="830196" y="814916"/>
            <a:ext cx="11114153"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Sobel filter </a:t>
            </a:r>
            <a:r>
              <a:rPr lang="en-US" dirty="0">
                <a:latin typeface="Times New Roman" panose="02020603050405020304" pitchFamily="18" charset="0"/>
                <a:cs typeface="Times New Roman" panose="02020603050405020304" pitchFamily="18" charset="0"/>
              </a:rPr>
              <a:t>works by computing the first derivative of image intensity to detect edges. It combines:</a:t>
            </a:r>
          </a:p>
          <a:p>
            <a:pPr marL="285750" indent="-285750">
              <a:buFontTx/>
              <a:buChar char="-"/>
            </a:pPr>
            <a:r>
              <a:rPr lang="en-US" dirty="0">
                <a:latin typeface="Times New Roman" panose="02020603050405020304" pitchFamily="18" charset="0"/>
                <a:cs typeface="Times New Roman" panose="02020603050405020304" pitchFamily="18" charset="0"/>
              </a:rPr>
              <a:t>Image smoothing to reduce noise</a:t>
            </a:r>
          </a:p>
          <a:p>
            <a:pPr marL="285750" indent="-285750">
              <a:buFontTx/>
              <a:buChar char="-"/>
            </a:pPr>
            <a:r>
              <a:rPr lang="en-US" dirty="0">
                <a:latin typeface="Times New Roman" panose="02020603050405020304" pitchFamily="18" charset="0"/>
                <a:cs typeface="Times New Roman" panose="02020603050405020304" pitchFamily="18" charset="0"/>
              </a:rPr>
              <a:t>The first derivative of image intensity to detect edges.</a:t>
            </a:r>
          </a:p>
        </p:txBody>
      </p:sp>
      <p:pic>
        <p:nvPicPr>
          <p:cNvPr id="22" name="Picture 21">
            <a:extLst>
              <a:ext uri="{FF2B5EF4-FFF2-40B4-BE49-F238E27FC236}">
                <a16:creationId xmlns:a16="http://schemas.microsoft.com/office/drawing/2014/main" id="{B1B8A517-01FF-20C5-4461-66F1FDD70D5E}"/>
              </a:ext>
            </a:extLst>
          </p:cNvPr>
          <p:cNvPicPr>
            <a:picLocks noChangeAspect="1"/>
          </p:cNvPicPr>
          <p:nvPr/>
        </p:nvPicPr>
        <p:blipFill>
          <a:blip r:embed="rId3"/>
          <a:srcRect r="49924"/>
          <a:stretch/>
        </p:blipFill>
        <p:spPr>
          <a:xfrm>
            <a:off x="1152725" y="2217482"/>
            <a:ext cx="1883214" cy="1861535"/>
          </a:xfrm>
          <a:prstGeom prst="rect">
            <a:avLst/>
          </a:prstGeom>
        </p:spPr>
      </p:pic>
      <p:pic>
        <p:nvPicPr>
          <p:cNvPr id="23" name="Picture 22">
            <a:extLst>
              <a:ext uri="{FF2B5EF4-FFF2-40B4-BE49-F238E27FC236}">
                <a16:creationId xmlns:a16="http://schemas.microsoft.com/office/drawing/2014/main" id="{0B4CA47F-A74E-8581-6955-C538F75071E2}"/>
              </a:ext>
            </a:extLst>
          </p:cNvPr>
          <p:cNvPicPr>
            <a:picLocks noChangeAspect="1"/>
          </p:cNvPicPr>
          <p:nvPr/>
        </p:nvPicPr>
        <p:blipFill>
          <a:blip r:embed="rId3"/>
          <a:srcRect l="49924"/>
          <a:stretch/>
        </p:blipFill>
        <p:spPr>
          <a:xfrm>
            <a:off x="1141967" y="4281254"/>
            <a:ext cx="1883214" cy="1861535"/>
          </a:xfrm>
          <a:prstGeom prst="rect">
            <a:avLst/>
          </a:prstGeom>
        </p:spPr>
      </p:pic>
      <p:sp>
        <p:nvSpPr>
          <p:cNvPr id="24" name="TextBox 23">
            <a:extLst>
              <a:ext uri="{FF2B5EF4-FFF2-40B4-BE49-F238E27FC236}">
                <a16:creationId xmlns:a16="http://schemas.microsoft.com/office/drawing/2014/main" id="{F967CC2C-14EB-E1D3-F893-06747197D4E6}"/>
              </a:ext>
            </a:extLst>
          </p:cNvPr>
          <p:cNvSpPr txBox="1"/>
          <p:nvPr/>
        </p:nvSpPr>
        <p:spPr>
          <a:xfrm>
            <a:off x="335360" y="2963583"/>
            <a:ext cx="86926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x Axis</a:t>
            </a:r>
          </a:p>
        </p:txBody>
      </p:sp>
      <p:sp>
        <p:nvSpPr>
          <p:cNvPr id="27" name="TextBox 26">
            <a:extLst>
              <a:ext uri="{FF2B5EF4-FFF2-40B4-BE49-F238E27FC236}">
                <a16:creationId xmlns:a16="http://schemas.microsoft.com/office/drawing/2014/main" id="{C88ACF64-4EE6-AAD3-3DDC-F854E4B24449}"/>
              </a:ext>
            </a:extLst>
          </p:cNvPr>
          <p:cNvSpPr txBox="1"/>
          <p:nvPr/>
        </p:nvSpPr>
        <p:spPr>
          <a:xfrm>
            <a:off x="335360" y="4985086"/>
            <a:ext cx="86926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y Axis</a:t>
            </a:r>
          </a:p>
        </p:txBody>
      </p:sp>
      <p:pic>
        <p:nvPicPr>
          <p:cNvPr id="29" name="Picture 28">
            <a:extLst>
              <a:ext uri="{FF2B5EF4-FFF2-40B4-BE49-F238E27FC236}">
                <a16:creationId xmlns:a16="http://schemas.microsoft.com/office/drawing/2014/main" id="{065F6ECD-3A1E-4B79-F7E5-4905F4FD047A}"/>
              </a:ext>
            </a:extLst>
          </p:cNvPr>
          <p:cNvPicPr>
            <a:picLocks noChangeAspect="1"/>
          </p:cNvPicPr>
          <p:nvPr/>
        </p:nvPicPr>
        <p:blipFill>
          <a:blip r:embed="rId4"/>
          <a:stretch>
            <a:fillRect/>
          </a:stretch>
        </p:blipFill>
        <p:spPr>
          <a:xfrm>
            <a:off x="4658735" y="2894713"/>
            <a:ext cx="1449177" cy="496424"/>
          </a:xfrm>
          <a:prstGeom prst="rect">
            <a:avLst/>
          </a:prstGeom>
        </p:spPr>
      </p:pic>
      <p:pic>
        <p:nvPicPr>
          <p:cNvPr id="31" name="Picture 30">
            <a:extLst>
              <a:ext uri="{FF2B5EF4-FFF2-40B4-BE49-F238E27FC236}">
                <a16:creationId xmlns:a16="http://schemas.microsoft.com/office/drawing/2014/main" id="{C7D2B2C7-61B9-BCB5-76ED-B637234C8F15}"/>
              </a:ext>
            </a:extLst>
          </p:cNvPr>
          <p:cNvPicPr>
            <a:picLocks noChangeAspect="1"/>
          </p:cNvPicPr>
          <p:nvPr/>
        </p:nvPicPr>
        <p:blipFill>
          <a:blip r:embed="rId5"/>
          <a:stretch>
            <a:fillRect/>
          </a:stretch>
        </p:blipFill>
        <p:spPr>
          <a:xfrm>
            <a:off x="3661666" y="2367548"/>
            <a:ext cx="536012" cy="1550754"/>
          </a:xfrm>
          <a:prstGeom prst="rect">
            <a:avLst/>
          </a:prstGeom>
        </p:spPr>
      </p:pic>
      <p:sp>
        <p:nvSpPr>
          <p:cNvPr id="32" name="TextBox 31">
            <a:extLst>
              <a:ext uri="{FF2B5EF4-FFF2-40B4-BE49-F238E27FC236}">
                <a16:creationId xmlns:a16="http://schemas.microsoft.com/office/drawing/2014/main" id="{8E5D823A-1438-4C65-9DBA-F180A14D9FE8}"/>
              </a:ext>
            </a:extLst>
          </p:cNvPr>
          <p:cNvSpPr txBox="1"/>
          <p:nvPr/>
        </p:nvSpPr>
        <p:spPr>
          <a:xfrm>
            <a:off x="4213805" y="2958260"/>
            <a:ext cx="4449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x</a:t>
            </a:r>
          </a:p>
        </p:txBody>
      </p:sp>
      <p:sp>
        <p:nvSpPr>
          <p:cNvPr id="3" name="Arrow: Left-Right 2">
            <a:extLst>
              <a:ext uri="{FF2B5EF4-FFF2-40B4-BE49-F238E27FC236}">
                <a16:creationId xmlns:a16="http://schemas.microsoft.com/office/drawing/2014/main" id="{DF5E2410-2CFA-AE2B-B410-7D2E43111052}"/>
              </a:ext>
            </a:extLst>
          </p:cNvPr>
          <p:cNvSpPr/>
          <p:nvPr/>
        </p:nvSpPr>
        <p:spPr>
          <a:xfrm>
            <a:off x="3125179" y="3017417"/>
            <a:ext cx="334028" cy="251017"/>
          </a:xfrm>
          <a:prstGeom prst="leftRightArrow">
            <a:avLst>
              <a:gd name="adj1" fmla="val 50000"/>
              <a:gd name="adj2" fmla="val 386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5C3BCB7-8A10-1BE9-A0A4-80C1A0061692}"/>
              </a:ext>
            </a:extLst>
          </p:cNvPr>
          <p:cNvGrpSpPr/>
          <p:nvPr/>
        </p:nvGrpSpPr>
        <p:grpSpPr>
          <a:xfrm>
            <a:off x="3920855" y="2114549"/>
            <a:ext cx="553646" cy="262523"/>
            <a:chOff x="4285055" y="2114549"/>
            <a:chExt cx="553646" cy="262523"/>
          </a:xfrm>
        </p:grpSpPr>
        <p:cxnSp>
          <p:nvCxnSpPr>
            <p:cNvPr id="6" name="Straight Connector 5">
              <a:extLst>
                <a:ext uri="{FF2B5EF4-FFF2-40B4-BE49-F238E27FC236}">
                  <a16:creationId xmlns:a16="http://schemas.microsoft.com/office/drawing/2014/main" id="{D33B8CAF-FB9B-F448-8986-00911B971F01}"/>
                </a:ext>
              </a:extLst>
            </p:cNvPr>
            <p:cNvCxnSpPr>
              <a:cxnSpLocks/>
            </p:cNvCxnSpPr>
            <p:nvPr/>
          </p:nvCxnSpPr>
          <p:spPr>
            <a:xfrm flipV="1">
              <a:off x="4285055" y="2114549"/>
              <a:ext cx="155262" cy="26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F59586-DE23-71E1-ECAD-5BD197E26C74}"/>
                </a:ext>
              </a:extLst>
            </p:cNvPr>
            <p:cNvCxnSpPr/>
            <p:nvPr/>
          </p:nvCxnSpPr>
          <p:spPr>
            <a:xfrm>
              <a:off x="4436270" y="2114549"/>
              <a:ext cx="40243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7D9E25F7-BD19-934A-3722-A97D1EEEA142}"/>
              </a:ext>
            </a:extLst>
          </p:cNvPr>
          <p:cNvSpPr txBox="1"/>
          <p:nvPr/>
        </p:nvSpPr>
        <p:spPr>
          <a:xfrm>
            <a:off x="6568969" y="3446768"/>
            <a:ext cx="61722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Weighted smoothing</a:t>
            </a:r>
          </a:p>
        </p:txBody>
      </p:sp>
      <p:grpSp>
        <p:nvGrpSpPr>
          <p:cNvPr id="16" name="Group 15">
            <a:extLst>
              <a:ext uri="{FF2B5EF4-FFF2-40B4-BE49-F238E27FC236}">
                <a16:creationId xmlns:a16="http://schemas.microsoft.com/office/drawing/2014/main" id="{855AE01D-A2D3-D7B2-DBEC-3C2CA17CC7CA}"/>
              </a:ext>
            </a:extLst>
          </p:cNvPr>
          <p:cNvGrpSpPr/>
          <p:nvPr/>
        </p:nvGrpSpPr>
        <p:grpSpPr>
          <a:xfrm flipV="1">
            <a:off x="6015323" y="3380572"/>
            <a:ext cx="553646" cy="262523"/>
            <a:chOff x="4285055" y="2114549"/>
            <a:chExt cx="553646" cy="262523"/>
          </a:xfrm>
        </p:grpSpPr>
        <p:cxnSp>
          <p:nvCxnSpPr>
            <p:cNvPr id="17" name="Straight Connector 16">
              <a:extLst>
                <a:ext uri="{FF2B5EF4-FFF2-40B4-BE49-F238E27FC236}">
                  <a16:creationId xmlns:a16="http://schemas.microsoft.com/office/drawing/2014/main" id="{B85A9D19-E7A9-15FD-D0B9-40C80AF9793B}"/>
                </a:ext>
              </a:extLst>
            </p:cNvPr>
            <p:cNvCxnSpPr>
              <a:cxnSpLocks/>
            </p:cNvCxnSpPr>
            <p:nvPr/>
          </p:nvCxnSpPr>
          <p:spPr>
            <a:xfrm flipV="1">
              <a:off x="4285055" y="2114549"/>
              <a:ext cx="155262" cy="26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1D5B6D-C48F-C8C9-A7B3-4222B17A0706}"/>
                </a:ext>
              </a:extLst>
            </p:cNvPr>
            <p:cNvCxnSpPr/>
            <p:nvPr/>
          </p:nvCxnSpPr>
          <p:spPr>
            <a:xfrm>
              <a:off x="4436270" y="2114549"/>
              <a:ext cx="40243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69F18F6-68CD-68DB-4560-8ECA91CDA962}"/>
              </a:ext>
            </a:extLst>
          </p:cNvPr>
          <p:cNvSpPr txBox="1"/>
          <p:nvPr/>
        </p:nvSpPr>
        <p:spPr>
          <a:xfrm>
            <a:off x="4509033" y="1892478"/>
            <a:ext cx="641693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Discrete central difference mask detect horizontal edges</a:t>
            </a:r>
          </a:p>
        </p:txBody>
      </p:sp>
      <p:sp>
        <p:nvSpPr>
          <p:cNvPr id="25" name="Arrow: Left-Right 24">
            <a:extLst>
              <a:ext uri="{FF2B5EF4-FFF2-40B4-BE49-F238E27FC236}">
                <a16:creationId xmlns:a16="http://schemas.microsoft.com/office/drawing/2014/main" id="{0C95204E-F979-DC64-FBC6-D80E6A6DD7D9}"/>
              </a:ext>
            </a:extLst>
          </p:cNvPr>
          <p:cNvSpPr/>
          <p:nvPr/>
        </p:nvSpPr>
        <p:spPr>
          <a:xfrm>
            <a:off x="3125179" y="5086512"/>
            <a:ext cx="334028" cy="251017"/>
          </a:xfrm>
          <a:prstGeom prst="leftRightArrow">
            <a:avLst>
              <a:gd name="adj1" fmla="val 50000"/>
              <a:gd name="adj2" fmla="val 386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20D50D2-B4F9-229E-1C22-4BB7A92F134F}"/>
              </a:ext>
            </a:extLst>
          </p:cNvPr>
          <p:cNvPicPr>
            <a:picLocks noChangeAspect="1"/>
          </p:cNvPicPr>
          <p:nvPr/>
        </p:nvPicPr>
        <p:blipFill>
          <a:blip r:embed="rId6"/>
          <a:stretch>
            <a:fillRect/>
          </a:stretch>
        </p:blipFill>
        <p:spPr>
          <a:xfrm>
            <a:off x="4658736" y="5008044"/>
            <a:ext cx="1441152" cy="496425"/>
          </a:xfrm>
          <a:prstGeom prst="rect">
            <a:avLst/>
          </a:prstGeom>
        </p:spPr>
      </p:pic>
      <p:pic>
        <p:nvPicPr>
          <p:cNvPr id="33" name="Picture 32">
            <a:extLst>
              <a:ext uri="{FF2B5EF4-FFF2-40B4-BE49-F238E27FC236}">
                <a16:creationId xmlns:a16="http://schemas.microsoft.com/office/drawing/2014/main" id="{510DB582-F792-A39C-B058-59CD1D8F8A0B}"/>
              </a:ext>
            </a:extLst>
          </p:cNvPr>
          <p:cNvPicPr>
            <a:picLocks noChangeAspect="1"/>
          </p:cNvPicPr>
          <p:nvPr/>
        </p:nvPicPr>
        <p:blipFill>
          <a:blip r:embed="rId7"/>
          <a:stretch>
            <a:fillRect/>
          </a:stretch>
        </p:blipFill>
        <p:spPr>
          <a:xfrm>
            <a:off x="3688698" y="4432741"/>
            <a:ext cx="536012" cy="1558558"/>
          </a:xfrm>
          <a:prstGeom prst="rect">
            <a:avLst/>
          </a:prstGeom>
        </p:spPr>
      </p:pic>
      <p:sp>
        <p:nvSpPr>
          <p:cNvPr id="34" name="TextBox 33">
            <a:extLst>
              <a:ext uri="{FF2B5EF4-FFF2-40B4-BE49-F238E27FC236}">
                <a16:creationId xmlns:a16="http://schemas.microsoft.com/office/drawing/2014/main" id="{89B49405-5C28-8BF2-0382-D015AE3EB196}"/>
              </a:ext>
            </a:extLst>
          </p:cNvPr>
          <p:cNvSpPr txBox="1"/>
          <p:nvPr/>
        </p:nvSpPr>
        <p:spPr>
          <a:xfrm>
            <a:off x="4224710" y="5027354"/>
            <a:ext cx="4449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x</a:t>
            </a:r>
          </a:p>
        </p:txBody>
      </p:sp>
      <p:grpSp>
        <p:nvGrpSpPr>
          <p:cNvPr id="35" name="Group 34">
            <a:extLst>
              <a:ext uri="{FF2B5EF4-FFF2-40B4-BE49-F238E27FC236}">
                <a16:creationId xmlns:a16="http://schemas.microsoft.com/office/drawing/2014/main" id="{7CBB5177-6D47-AC51-39E6-56B3F26554AC}"/>
              </a:ext>
            </a:extLst>
          </p:cNvPr>
          <p:cNvGrpSpPr/>
          <p:nvPr/>
        </p:nvGrpSpPr>
        <p:grpSpPr>
          <a:xfrm flipV="1">
            <a:off x="5606956" y="5511455"/>
            <a:ext cx="610475" cy="241007"/>
            <a:chOff x="4228226" y="2114549"/>
            <a:chExt cx="610475" cy="241007"/>
          </a:xfrm>
        </p:grpSpPr>
        <p:cxnSp>
          <p:nvCxnSpPr>
            <p:cNvPr id="36" name="Straight Connector 35">
              <a:extLst>
                <a:ext uri="{FF2B5EF4-FFF2-40B4-BE49-F238E27FC236}">
                  <a16:creationId xmlns:a16="http://schemas.microsoft.com/office/drawing/2014/main" id="{81877BCE-1C11-680F-3B05-524D789D6869}"/>
                </a:ext>
              </a:extLst>
            </p:cNvPr>
            <p:cNvCxnSpPr>
              <a:cxnSpLocks/>
              <a:stCxn id="33" idx="2"/>
            </p:cNvCxnSpPr>
            <p:nvPr/>
          </p:nvCxnSpPr>
          <p:spPr>
            <a:xfrm flipV="1">
              <a:off x="4228226" y="2114549"/>
              <a:ext cx="212091" cy="241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D5124F-57F3-BB3D-D11C-73C62C56AE3C}"/>
                </a:ext>
              </a:extLst>
            </p:cNvPr>
            <p:cNvCxnSpPr>
              <a:cxnSpLocks/>
            </p:cNvCxnSpPr>
            <p:nvPr/>
          </p:nvCxnSpPr>
          <p:spPr>
            <a:xfrm>
              <a:off x="4436270" y="2114549"/>
              <a:ext cx="40243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A1E0CA2-808E-655D-5D0A-99DE5A867FE3}"/>
              </a:ext>
            </a:extLst>
          </p:cNvPr>
          <p:cNvSpPr txBox="1"/>
          <p:nvPr/>
        </p:nvSpPr>
        <p:spPr>
          <a:xfrm>
            <a:off x="6166538" y="5567796"/>
            <a:ext cx="641693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Discrete central difference mask detect vertical edges</a:t>
            </a:r>
          </a:p>
        </p:txBody>
      </p:sp>
      <p:cxnSp>
        <p:nvCxnSpPr>
          <p:cNvPr id="40" name="Straight Connector 39">
            <a:extLst>
              <a:ext uri="{FF2B5EF4-FFF2-40B4-BE49-F238E27FC236}">
                <a16:creationId xmlns:a16="http://schemas.microsoft.com/office/drawing/2014/main" id="{81D987CD-4E64-914F-A370-8F79D9C89809}"/>
              </a:ext>
            </a:extLst>
          </p:cNvPr>
          <p:cNvCxnSpPr>
            <a:cxnSpLocks/>
          </p:cNvCxnSpPr>
          <p:nvPr/>
        </p:nvCxnSpPr>
        <p:spPr>
          <a:xfrm flipH="1">
            <a:off x="4209553" y="3631434"/>
            <a:ext cx="1960266" cy="916172"/>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B3CB9E9-98EC-A452-1984-269B733C0198}"/>
              </a:ext>
            </a:extLst>
          </p:cNvPr>
          <p:cNvSpPr/>
          <p:nvPr/>
        </p:nvSpPr>
        <p:spPr>
          <a:xfrm>
            <a:off x="1195099" y="2866138"/>
            <a:ext cx="1807336" cy="5914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F359DD-B5DF-5337-506F-A2F4AAFBEA89}"/>
              </a:ext>
            </a:extLst>
          </p:cNvPr>
          <p:cNvSpPr/>
          <p:nvPr/>
        </p:nvSpPr>
        <p:spPr>
          <a:xfrm rot="5400000">
            <a:off x="1227454" y="4916416"/>
            <a:ext cx="1761275" cy="5914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40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3472AC-8A93-7AA5-E231-2F970952B11E}"/>
              </a:ext>
            </a:extLst>
          </p:cNvPr>
          <p:cNvSpPr>
            <a:spLocks noGrp="1"/>
          </p:cNvSpPr>
          <p:nvPr>
            <p:ph type="title"/>
          </p:nvPr>
        </p:nvSpPr>
        <p:spPr>
          <a:xfrm>
            <a:off x="335360" y="145499"/>
            <a:ext cx="7406613" cy="369524"/>
          </a:xfrm>
        </p:spPr>
        <p:txBody>
          <a:bodyPr/>
          <a:lstStyle/>
          <a:p>
            <a:r>
              <a:rPr lang="en-US" dirty="0"/>
              <a:t>Apply Sobel filter Process</a:t>
            </a:r>
          </a:p>
        </p:txBody>
      </p:sp>
      <p:pic>
        <p:nvPicPr>
          <p:cNvPr id="9" name="Picture 8">
            <a:extLst>
              <a:ext uri="{FF2B5EF4-FFF2-40B4-BE49-F238E27FC236}">
                <a16:creationId xmlns:a16="http://schemas.microsoft.com/office/drawing/2014/main" id="{0277985D-4560-B3EA-0664-9A171423ACAE}"/>
              </a:ext>
            </a:extLst>
          </p:cNvPr>
          <p:cNvPicPr>
            <a:picLocks noChangeAspect="1"/>
          </p:cNvPicPr>
          <p:nvPr/>
        </p:nvPicPr>
        <p:blipFill>
          <a:blip r:embed="rId2"/>
          <a:stretch>
            <a:fillRect/>
          </a:stretch>
        </p:blipFill>
        <p:spPr>
          <a:xfrm>
            <a:off x="78185" y="2105367"/>
            <a:ext cx="2211340" cy="2213749"/>
          </a:xfrm>
          <a:prstGeom prst="rect">
            <a:avLst/>
          </a:prstGeom>
        </p:spPr>
      </p:pic>
      <p:pic>
        <p:nvPicPr>
          <p:cNvPr id="10" name="Picture 9">
            <a:extLst>
              <a:ext uri="{FF2B5EF4-FFF2-40B4-BE49-F238E27FC236}">
                <a16:creationId xmlns:a16="http://schemas.microsoft.com/office/drawing/2014/main" id="{9B45226E-C709-03AA-89C2-F36F690070CE}"/>
              </a:ext>
            </a:extLst>
          </p:cNvPr>
          <p:cNvPicPr>
            <a:picLocks noChangeAspect="1"/>
          </p:cNvPicPr>
          <p:nvPr/>
        </p:nvPicPr>
        <p:blipFill>
          <a:blip r:embed="rId3"/>
          <a:srcRect r="49924"/>
          <a:stretch/>
        </p:blipFill>
        <p:spPr>
          <a:xfrm>
            <a:off x="3361291" y="1543050"/>
            <a:ext cx="1380281" cy="1364392"/>
          </a:xfrm>
          <a:prstGeom prst="rect">
            <a:avLst/>
          </a:prstGeom>
        </p:spPr>
      </p:pic>
      <p:pic>
        <p:nvPicPr>
          <p:cNvPr id="11" name="Picture 10">
            <a:extLst>
              <a:ext uri="{FF2B5EF4-FFF2-40B4-BE49-F238E27FC236}">
                <a16:creationId xmlns:a16="http://schemas.microsoft.com/office/drawing/2014/main" id="{B1C92A92-0662-737C-F397-2E499FF33AD7}"/>
              </a:ext>
            </a:extLst>
          </p:cNvPr>
          <p:cNvPicPr>
            <a:picLocks noChangeAspect="1"/>
          </p:cNvPicPr>
          <p:nvPr/>
        </p:nvPicPr>
        <p:blipFill>
          <a:blip r:embed="rId3"/>
          <a:srcRect l="49924"/>
          <a:stretch/>
        </p:blipFill>
        <p:spPr>
          <a:xfrm>
            <a:off x="3297923" y="3539023"/>
            <a:ext cx="1380281" cy="1364392"/>
          </a:xfrm>
          <a:prstGeom prst="rect">
            <a:avLst/>
          </a:prstGeom>
        </p:spPr>
      </p:pic>
      <p:pic>
        <p:nvPicPr>
          <p:cNvPr id="13" name="Picture 12">
            <a:extLst>
              <a:ext uri="{FF2B5EF4-FFF2-40B4-BE49-F238E27FC236}">
                <a16:creationId xmlns:a16="http://schemas.microsoft.com/office/drawing/2014/main" id="{3D4C4408-763C-B8E5-5A70-2856AF76354E}"/>
              </a:ext>
            </a:extLst>
          </p:cNvPr>
          <p:cNvPicPr>
            <a:picLocks noChangeAspect="1"/>
          </p:cNvPicPr>
          <p:nvPr/>
        </p:nvPicPr>
        <p:blipFill>
          <a:blip r:embed="rId4"/>
          <a:stretch>
            <a:fillRect/>
          </a:stretch>
        </p:blipFill>
        <p:spPr>
          <a:xfrm>
            <a:off x="5473593" y="985030"/>
            <a:ext cx="2201705" cy="2213750"/>
          </a:xfrm>
          <a:prstGeom prst="rect">
            <a:avLst/>
          </a:prstGeom>
        </p:spPr>
      </p:pic>
      <p:pic>
        <p:nvPicPr>
          <p:cNvPr id="15" name="Picture 14">
            <a:extLst>
              <a:ext uri="{FF2B5EF4-FFF2-40B4-BE49-F238E27FC236}">
                <a16:creationId xmlns:a16="http://schemas.microsoft.com/office/drawing/2014/main" id="{A89A2EC2-0B50-A827-7992-1FA39774241C}"/>
              </a:ext>
            </a:extLst>
          </p:cNvPr>
          <p:cNvPicPr>
            <a:picLocks noChangeAspect="1"/>
          </p:cNvPicPr>
          <p:nvPr/>
        </p:nvPicPr>
        <p:blipFill>
          <a:blip r:embed="rId5"/>
          <a:stretch>
            <a:fillRect/>
          </a:stretch>
        </p:blipFill>
        <p:spPr>
          <a:xfrm>
            <a:off x="5473593" y="3697320"/>
            <a:ext cx="2228282" cy="2213750"/>
          </a:xfrm>
          <a:prstGeom prst="rect">
            <a:avLst/>
          </a:prstGeom>
        </p:spPr>
      </p:pic>
      <p:cxnSp>
        <p:nvCxnSpPr>
          <p:cNvPr id="17" name="Straight Arrow Connector 16">
            <a:extLst>
              <a:ext uri="{FF2B5EF4-FFF2-40B4-BE49-F238E27FC236}">
                <a16:creationId xmlns:a16="http://schemas.microsoft.com/office/drawing/2014/main" id="{8D091155-2DB0-047E-D328-3087528789F3}"/>
              </a:ext>
            </a:extLst>
          </p:cNvPr>
          <p:cNvCxnSpPr>
            <a:cxnSpLocks/>
            <a:stCxn id="9" idx="3"/>
            <a:endCxn id="10" idx="1"/>
          </p:cNvCxnSpPr>
          <p:nvPr/>
        </p:nvCxnSpPr>
        <p:spPr>
          <a:xfrm flipV="1">
            <a:off x="2289525" y="2225246"/>
            <a:ext cx="1071766" cy="98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92A13-532B-A94E-0CDD-0A924D662028}"/>
              </a:ext>
            </a:extLst>
          </p:cNvPr>
          <p:cNvCxnSpPr>
            <a:cxnSpLocks/>
            <a:stCxn id="9" idx="3"/>
            <a:endCxn id="11" idx="1"/>
          </p:cNvCxnSpPr>
          <p:nvPr/>
        </p:nvCxnSpPr>
        <p:spPr>
          <a:xfrm>
            <a:off x="2289525" y="3212242"/>
            <a:ext cx="1008398" cy="100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4896F7-3355-6E80-EF75-07CB50C41030}"/>
              </a:ext>
            </a:extLst>
          </p:cNvPr>
          <p:cNvCxnSpPr>
            <a:cxnSpLocks/>
          </p:cNvCxnSpPr>
          <p:nvPr/>
        </p:nvCxnSpPr>
        <p:spPr>
          <a:xfrm>
            <a:off x="4693206" y="2221642"/>
            <a:ext cx="780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242544-2974-365C-A84C-81EEC3EB2B50}"/>
              </a:ext>
            </a:extLst>
          </p:cNvPr>
          <p:cNvCxnSpPr>
            <a:cxnSpLocks/>
          </p:cNvCxnSpPr>
          <p:nvPr/>
        </p:nvCxnSpPr>
        <p:spPr>
          <a:xfrm>
            <a:off x="4678204" y="4221219"/>
            <a:ext cx="780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3E5604-5E61-7D1D-5A0E-87327DC52EEC}"/>
              </a:ext>
            </a:extLst>
          </p:cNvPr>
          <p:cNvSpPr txBox="1"/>
          <p:nvPr/>
        </p:nvSpPr>
        <p:spPr>
          <a:xfrm>
            <a:off x="272810" y="4265076"/>
            <a:ext cx="1651240" cy="369332"/>
          </a:xfrm>
          <a:prstGeom prst="rect">
            <a:avLst/>
          </a:prstGeom>
          <a:noFill/>
        </p:spPr>
        <p:txBody>
          <a:bodyPr wrap="square">
            <a:spAutoFit/>
          </a:bodyPr>
          <a:lstStyle/>
          <a:p>
            <a:pPr algn="ctr"/>
            <a:r>
              <a:rPr lang="en-US" i="1" dirty="0">
                <a:solidFill>
                  <a:srgbClr val="242021"/>
                </a:solidFill>
                <a:latin typeface="TimesTen-Italic"/>
              </a:rPr>
              <a:t>Original Image</a:t>
            </a:r>
            <a:endParaRPr lang="en-US" dirty="0"/>
          </a:p>
        </p:txBody>
      </p:sp>
      <p:sp>
        <p:nvSpPr>
          <p:cNvPr id="30" name="TextBox 29">
            <a:extLst>
              <a:ext uri="{FF2B5EF4-FFF2-40B4-BE49-F238E27FC236}">
                <a16:creationId xmlns:a16="http://schemas.microsoft.com/office/drawing/2014/main" id="{419574A6-80FD-EBBF-1D68-A4C6B50ECBBE}"/>
              </a:ext>
            </a:extLst>
          </p:cNvPr>
          <p:cNvSpPr txBox="1"/>
          <p:nvPr/>
        </p:nvSpPr>
        <p:spPr>
          <a:xfrm>
            <a:off x="3066069" y="1209826"/>
            <a:ext cx="2041514" cy="369332"/>
          </a:xfrm>
          <a:prstGeom prst="rect">
            <a:avLst/>
          </a:prstGeom>
          <a:noFill/>
        </p:spPr>
        <p:txBody>
          <a:bodyPr wrap="square">
            <a:spAutoFit/>
          </a:bodyPr>
          <a:lstStyle/>
          <a:p>
            <a:pPr algn="ctr"/>
            <a:r>
              <a:rPr lang="en-US" i="1" dirty="0">
                <a:solidFill>
                  <a:srgbClr val="242021"/>
                </a:solidFill>
                <a:latin typeface="TimesTen-Italic"/>
              </a:rPr>
              <a:t>Sobel kernel </a:t>
            </a:r>
            <a:r>
              <a:rPr lang="en-US" i="1" dirty="0" err="1">
                <a:solidFill>
                  <a:srgbClr val="242021"/>
                </a:solidFill>
                <a:latin typeface="TimesTen-Italic"/>
              </a:rPr>
              <a:t>xAxis</a:t>
            </a:r>
            <a:endParaRPr lang="en-US" dirty="0"/>
          </a:p>
        </p:txBody>
      </p:sp>
      <p:sp>
        <p:nvSpPr>
          <p:cNvPr id="31" name="TextBox 30">
            <a:extLst>
              <a:ext uri="{FF2B5EF4-FFF2-40B4-BE49-F238E27FC236}">
                <a16:creationId xmlns:a16="http://schemas.microsoft.com/office/drawing/2014/main" id="{B906203A-2903-2CAE-F4C4-504363E6FDB0}"/>
              </a:ext>
            </a:extLst>
          </p:cNvPr>
          <p:cNvSpPr txBox="1"/>
          <p:nvPr/>
        </p:nvSpPr>
        <p:spPr>
          <a:xfrm>
            <a:off x="3066069" y="3227264"/>
            <a:ext cx="2041514" cy="369332"/>
          </a:xfrm>
          <a:prstGeom prst="rect">
            <a:avLst/>
          </a:prstGeom>
          <a:noFill/>
        </p:spPr>
        <p:txBody>
          <a:bodyPr wrap="square">
            <a:spAutoFit/>
          </a:bodyPr>
          <a:lstStyle/>
          <a:p>
            <a:pPr algn="ctr"/>
            <a:r>
              <a:rPr lang="en-US" i="1" dirty="0">
                <a:solidFill>
                  <a:srgbClr val="242021"/>
                </a:solidFill>
                <a:latin typeface="TimesTen-Italic"/>
              </a:rPr>
              <a:t>Sobel kernel </a:t>
            </a:r>
            <a:r>
              <a:rPr lang="en-US" i="1" dirty="0" err="1">
                <a:solidFill>
                  <a:srgbClr val="242021"/>
                </a:solidFill>
                <a:latin typeface="TimesTen-Italic"/>
              </a:rPr>
              <a:t>yAxis</a:t>
            </a: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E9F991F-D55A-A256-461A-ADB47A8D0823}"/>
                  </a:ext>
                </a:extLst>
              </p:cNvPr>
              <p:cNvSpPr txBox="1"/>
              <p:nvPr/>
            </p:nvSpPr>
            <p:spPr>
              <a:xfrm>
                <a:off x="5566977" y="615698"/>
                <a:ext cx="2041514" cy="369332"/>
              </a:xfrm>
              <a:prstGeom prst="rect">
                <a:avLst/>
              </a:prstGeom>
              <a:noFill/>
            </p:spPr>
            <p:txBody>
              <a:bodyPr wrap="square">
                <a:spAutoFit/>
              </a:bodyPr>
              <a:lstStyle/>
              <a:p>
                <a:pPr algn="ctr"/>
                <a:r>
                  <a:rPr lang="en-US" i="1" dirty="0">
                    <a:solidFill>
                      <a:srgbClr val="242021"/>
                    </a:solidFill>
                    <a:latin typeface="TimesTen-Italic"/>
                  </a:rPr>
                  <a:t>Gradient </a:t>
                </a:r>
                <a:r>
                  <a:rPr lang="en-US" i="1" dirty="0" err="1">
                    <a:solidFill>
                      <a:srgbClr val="242021"/>
                    </a:solidFill>
                    <a:latin typeface="TimesTen-Italic"/>
                  </a:rPr>
                  <a:t>xAxis</a:t>
                </a:r>
                <a:r>
                  <a:rPr lang="en-US" i="1" dirty="0">
                    <a:solidFill>
                      <a:srgbClr val="242021"/>
                    </a:solidFill>
                    <a:latin typeface="TimesTen-Italic"/>
                  </a:rPr>
                  <a:t> (</a:t>
                </a:r>
                <a14:m>
                  <m:oMath xmlns:m="http://schemas.openxmlformats.org/officeDocument/2006/math">
                    <m:sSub>
                      <m:sSubPr>
                        <m:ctrlPr>
                          <a:rPr lang="en-US" i="1" smtClean="0">
                            <a:solidFill>
                              <a:srgbClr val="242021"/>
                            </a:solidFill>
                            <a:latin typeface="Cambria Math" panose="02040503050406030204" pitchFamily="18" charset="0"/>
                          </a:rPr>
                        </m:ctrlPr>
                      </m:sSubPr>
                      <m:e>
                        <m:r>
                          <a:rPr lang="en-US" b="0" i="1" smtClean="0">
                            <a:solidFill>
                              <a:srgbClr val="242021"/>
                            </a:solidFill>
                            <a:latin typeface="Cambria Math" panose="02040503050406030204" pitchFamily="18" charset="0"/>
                          </a:rPr>
                          <m:t>𝑔</m:t>
                        </m:r>
                      </m:e>
                      <m:sub>
                        <m:r>
                          <a:rPr lang="en-US" b="0" i="1" smtClean="0">
                            <a:solidFill>
                              <a:srgbClr val="242021"/>
                            </a:solidFill>
                            <a:latin typeface="Cambria Math" panose="02040503050406030204" pitchFamily="18" charset="0"/>
                          </a:rPr>
                          <m:t>𝑥</m:t>
                        </m:r>
                      </m:sub>
                    </m:sSub>
                  </m:oMath>
                </a14:m>
                <a:r>
                  <a:rPr lang="en-US" dirty="0"/>
                  <a:t>)</a:t>
                </a:r>
              </a:p>
            </p:txBody>
          </p:sp>
        </mc:Choice>
        <mc:Fallback xmlns="">
          <p:sp>
            <p:nvSpPr>
              <p:cNvPr id="32" name="TextBox 31">
                <a:extLst>
                  <a:ext uri="{FF2B5EF4-FFF2-40B4-BE49-F238E27FC236}">
                    <a16:creationId xmlns:a16="http://schemas.microsoft.com/office/drawing/2014/main" id="{BE9F991F-D55A-A256-461A-ADB47A8D0823}"/>
                  </a:ext>
                </a:extLst>
              </p:cNvPr>
              <p:cNvSpPr txBox="1">
                <a:spLocks noRot="1" noChangeAspect="1" noMove="1" noResize="1" noEditPoints="1" noAdjustHandles="1" noChangeArrowheads="1" noChangeShapeType="1" noTextEdit="1"/>
              </p:cNvSpPr>
              <p:nvPr/>
            </p:nvSpPr>
            <p:spPr>
              <a:xfrm>
                <a:off x="5566977" y="615698"/>
                <a:ext cx="2041514" cy="369332"/>
              </a:xfrm>
              <a:prstGeom prst="rect">
                <a:avLst/>
              </a:prstGeom>
              <a:blipFill>
                <a:blip r:embed="rId6"/>
                <a:stretch>
                  <a:fillRect l="-1493" t="-9836" r="-179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144D05-47DE-3360-C081-8DE080F96D11}"/>
                  </a:ext>
                </a:extLst>
              </p:cNvPr>
              <p:cNvSpPr txBox="1"/>
              <p:nvPr/>
            </p:nvSpPr>
            <p:spPr>
              <a:xfrm>
                <a:off x="5566976" y="5915025"/>
                <a:ext cx="2108321" cy="391261"/>
              </a:xfrm>
              <a:prstGeom prst="rect">
                <a:avLst/>
              </a:prstGeom>
              <a:noFill/>
            </p:spPr>
            <p:txBody>
              <a:bodyPr wrap="square">
                <a:spAutoFit/>
              </a:bodyPr>
              <a:lstStyle/>
              <a:p>
                <a:pPr algn="ctr"/>
                <a:r>
                  <a:rPr lang="en-US" i="1" dirty="0">
                    <a:solidFill>
                      <a:srgbClr val="242021"/>
                    </a:solidFill>
                    <a:latin typeface="TimesTen-Italic"/>
                  </a:rPr>
                  <a:t>Gradient </a:t>
                </a:r>
                <a:r>
                  <a:rPr lang="en-US" i="1" dirty="0" err="1">
                    <a:solidFill>
                      <a:srgbClr val="242021"/>
                    </a:solidFill>
                    <a:latin typeface="TimesTen-Italic"/>
                  </a:rPr>
                  <a:t>yAxis</a:t>
                </a:r>
                <a:r>
                  <a:rPr lang="en-US" i="1" dirty="0">
                    <a:solidFill>
                      <a:srgbClr val="242021"/>
                    </a:solidFill>
                    <a:latin typeface="TimesTen-Italic"/>
                  </a:rPr>
                  <a:t> (</a:t>
                </a:r>
                <a14:m>
                  <m:oMath xmlns:m="http://schemas.openxmlformats.org/officeDocument/2006/math">
                    <m:sSub>
                      <m:sSubPr>
                        <m:ctrlPr>
                          <a:rPr lang="en-US" i="1" smtClean="0">
                            <a:solidFill>
                              <a:srgbClr val="242021"/>
                            </a:solidFill>
                            <a:latin typeface="Cambria Math" panose="02040503050406030204" pitchFamily="18" charset="0"/>
                          </a:rPr>
                        </m:ctrlPr>
                      </m:sSubPr>
                      <m:e>
                        <m:r>
                          <a:rPr lang="en-US" b="0" i="1" smtClean="0">
                            <a:solidFill>
                              <a:srgbClr val="242021"/>
                            </a:solidFill>
                            <a:latin typeface="Cambria Math" panose="02040503050406030204" pitchFamily="18" charset="0"/>
                          </a:rPr>
                          <m:t>𝑔</m:t>
                        </m:r>
                      </m:e>
                      <m:sub>
                        <m:r>
                          <a:rPr lang="en-US" b="0" i="1" smtClean="0">
                            <a:solidFill>
                              <a:srgbClr val="242021"/>
                            </a:solidFill>
                            <a:latin typeface="Cambria Math" panose="02040503050406030204" pitchFamily="18" charset="0"/>
                          </a:rPr>
                          <m:t>𝑦</m:t>
                        </m:r>
                      </m:sub>
                    </m:sSub>
                    <m:r>
                      <a:rPr lang="en-US" b="0" i="1" smtClean="0">
                        <a:solidFill>
                          <a:srgbClr val="242021"/>
                        </a:solidFill>
                        <a:latin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D5144D05-47DE-3360-C081-8DE080F96D11}"/>
                  </a:ext>
                </a:extLst>
              </p:cNvPr>
              <p:cNvSpPr txBox="1">
                <a:spLocks noRot="1" noChangeAspect="1" noMove="1" noResize="1" noEditPoints="1" noAdjustHandles="1" noChangeArrowheads="1" noChangeShapeType="1" noTextEdit="1"/>
              </p:cNvSpPr>
              <p:nvPr/>
            </p:nvSpPr>
            <p:spPr>
              <a:xfrm>
                <a:off x="5566976" y="5915025"/>
                <a:ext cx="2108321" cy="391261"/>
              </a:xfrm>
              <a:prstGeom prst="rect">
                <a:avLst/>
              </a:prstGeom>
              <a:blipFill>
                <a:blip r:embed="rId7"/>
                <a:stretch>
                  <a:fillRect l="-578" t="-7813" b="-18750"/>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0B6B774B-9759-D21D-D76C-7581A7799345}"/>
              </a:ext>
            </a:extLst>
          </p:cNvPr>
          <p:cNvPicPr>
            <a:picLocks noChangeAspect="1"/>
          </p:cNvPicPr>
          <p:nvPr/>
        </p:nvPicPr>
        <p:blipFill>
          <a:blip r:embed="rId8"/>
          <a:stretch>
            <a:fillRect/>
          </a:stretch>
        </p:blipFill>
        <p:spPr>
          <a:xfrm>
            <a:off x="9898556" y="2305506"/>
            <a:ext cx="2215259" cy="2212848"/>
          </a:xfrm>
          <a:prstGeom prst="rect">
            <a:avLst/>
          </a:prstGeom>
        </p:spPr>
      </p:pic>
      <p:sp>
        <p:nvSpPr>
          <p:cNvPr id="38" name="TextBox 37">
            <a:extLst>
              <a:ext uri="{FF2B5EF4-FFF2-40B4-BE49-F238E27FC236}">
                <a16:creationId xmlns:a16="http://schemas.microsoft.com/office/drawing/2014/main" id="{0B5574E9-8041-C514-4A1D-DC238E1D4AAC}"/>
              </a:ext>
            </a:extLst>
          </p:cNvPr>
          <p:cNvSpPr txBox="1"/>
          <p:nvPr/>
        </p:nvSpPr>
        <p:spPr>
          <a:xfrm rot="19053658">
            <a:off x="1724704" y="2378432"/>
            <a:ext cx="2041514" cy="369332"/>
          </a:xfrm>
          <a:prstGeom prst="rect">
            <a:avLst/>
          </a:prstGeom>
          <a:noFill/>
        </p:spPr>
        <p:txBody>
          <a:bodyPr wrap="square">
            <a:spAutoFit/>
          </a:bodyPr>
          <a:lstStyle/>
          <a:p>
            <a:pPr algn="ctr"/>
            <a:r>
              <a:rPr lang="en-US" i="1" dirty="0">
                <a:solidFill>
                  <a:srgbClr val="242021"/>
                </a:solidFill>
                <a:latin typeface="TimesTen-Italic"/>
              </a:rPr>
              <a:t>Correlation</a:t>
            </a:r>
            <a:endParaRPr lang="en-US" dirty="0"/>
          </a:p>
        </p:txBody>
      </p:sp>
      <p:sp>
        <p:nvSpPr>
          <p:cNvPr id="39" name="TextBox 38">
            <a:extLst>
              <a:ext uri="{FF2B5EF4-FFF2-40B4-BE49-F238E27FC236}">
                <a16:creationId xmlns:a16="http://schemas.microsoft.com/office/drawing/2014/main" id="{99AD3C30-ABE9-D276-4077-40116D58298E}"/>
              </a:ext>
            </a:extLst>
          </p:cNvPr>
          <p:cNvSpPr txBox="1"/>
          <p:nvPr/>
        </p:nvSpPr>
        <p:spPr>
          <a:xfrm rot="2725200">
            <a:off x="1853615" y="3411930"/>
            <a:ext cx="2041514" cy="369332"/>
          </a:xfrm>
          <a:prstGeom prst="rect">
            <a:avLst/>
          </a:prstGeom>
          <a:noFill/>
        </p:spPr>
        <p:txBody>
          <a:bodyPr wrap="square">
            <a:spAutoFit/>
          </a:bodyPr>
          <a:lstStyle/>
          <a:p>
            <a:pPr algn="ctr"/>
            <a:r>
              <a:rPr lang="en-US" i="1" dirty="0">
                <a:solidFill>
                  <a:srgbClr val="242021"/>
                </a:solidFill>
                <a:latin typeface="TimesTen-Italic"/>
              </a:rPr>
              <a:t>Correlation</a:t>
            </a:r>
            <a:endParaRPr lang="en-US" dirty="0"/>
          </a:p>
        </p:txBody>
      </p:sp>
      <p:grpSp>
        <p:nvGrpSpPr>
          <p:cNvPr id="41" name="Group 40">
            <a:extLst>
              <a:ext uri="{FF2B5EF4-FFF2-40B4-BE49-F238E27FC236}">
                <a16:creationId xmlns:a16="http://schemas.microsoft.com/office/drawing/2014/main" id="{AD70303E-DAA2-26AC-8717-EFB3A8942861}"/>
              </a:ext>
            </a:extLst>
          </p:cNvPr>
          <p:cNvGrpSpPr/>
          <p:nvPr/>
        </p:nvGrpSpPr>
        <p:grpSpPr>
          <a:xfrm>
            <a:off x="7699734" y="3042320"/>
            <a:ext cx="2113240" cy="397498"/>
            <a:chOff x="7488633" y="3179730"/>
            <a:chExt cx="2113240" cy="397498"/>
          </a:xfrm>
        </p:grpSpPr>
        <p:pic>
          <p:nvPicPr>
            <p:cNvPr id="37" name="Picture 36">
              <a:extLst>
                <a:ext uri="{FF2B5EF4-FFF2-40B4-BE49-F238E27FC236}">
                  <a16:creationId xmlns:a16="http://schemas.microsoft.com/office/drawing/2014/main" id="{184859F8-4CEA-CD5C-4736-16E45BCDF684}"/>
                </a:ext>
              </a:extLst>
            </p:cNvPr>
            <p:cNvPicPr>
              <a:picLocks noChangeAspect="1"/>
            </p:cNvPicPr>
            <p:nvPr/>
          </p:nvPicPr>
          <p:blipFill>
            <a:blip r:embed="rId9"/>
            <a:srcRect l="42796"/>
            <a:stretch/>
          </p:blipFill>
          <p:spPr>
            <a:xfrm>
              <a:off x="8160542" y="3179730"/>
              <a:ext cx="1441331" cy="397498"/>
            </a:xfrm>
            <a:prstGeom prst="rect">
              <a:avLst/>
            </a:prstGeom>
          </p:spPr>
        </p:pic>
        <p:pic>
          <p:nvPicPr>
            <p:cNvPr id="40" name="Picture 39">
              <a:extLst>
                <a:ext uri="{FF2B5EF4-FFF2-40B4-BE49-F238E27FC236}">
                  <a16:creationId xmlns:a16="http://schemas.microsoft.com/office/drawing/2014/main" id="{A927D0E4-6CBB-0DA4-793B-ECAB24EE4839}"/>
                </a:ext>
              </a:extLst>
            </p:cNvPr>
            <p:cNvPicPr>
              <a:picLocks noChangeAspect="1"/>
            </p:cNvPicPr>
            <p:nvPr/>
          </p:nvPicPr>
          <p:blipFill>
            <a:blip r:embed="rId9"/>
            <a:srcRect r="73842"/>
            <a:stretch/>
          </p:blipFill>
          <p:spPr>
            <a:xfrm>
              <a:off x="7488633" y="3179730"/>
              <a:ext cx="659077" cy="397498"/>
            </a:xfrm>
            <a:prstGeom prst="rect">
              <a:avLst/>
            </a:prstGeom>
          </p:spPr>
        </p:pic>
      </p:grpSp>
      <p:cxnSp>
        <p:nvCxnSpPr>
          <p:cNvPr id="43" name="Straight Arrow Connector 42">
            <a:extLst>
              <a:ext uri="{FF2B5EF4-FFF2-40B4-BE49-F238E27FC236}">
                <a16:creationId xmlns:a16="http://schemas.microsoft.com/office/drawing/2014/main" id="{7623CAA0-4A16-287C-C588-3E7C000284E1}"/>
              </a:ext>
            </a:extLst>
          </p:cNvPr>
          <p:cNvCxnSpPr>
            <a:cxnSpLocks/>
          </p:cNvCxnSpPr>
          <p:nvPr/>
        </p:nvCxnSpPr>
        <p:spPr>
          <a:xfrm>
            <a:off x="7675297" y="3443773"/>
            <a:ext cx="22104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F9070F5-B47F-818C-DFED-FFF3CD46BE0D}"/>
              </a:ext>
            </a:extLst>
          </p:cNvPr>
          <p:cNvCxnSpPr>
            <a:cxnSpLocks/>
            <a:stCxn id="13" idx="2"/>
          </p:cNvCxnSpPr>
          <p:nvPr/>
        </p:nvCxnSpPr>
        <p:spPr>
          <a:xfrm>
            <a:off x="6574446" y="3198780"/>
            <a:ext cx="1100851" cy="2481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B3C61F-EB94-56E9-479E-AF07603498BC}"/>
              </a:ext>
            </a:extLst>
          </p:cNvPr>
          <p:cNvCxnSpPr>
            <a:cxnSpLocks/>
          </p:cNvCxnSpPr>
          <p:nvPr/>
        </p:nvCxnSpPr>
        <p:spPr>
          <a:xfrm flipV="1">
            <a:off x="6587734" y="3442992"/>
            <a:ext cx="1087563" cy="25750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77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Sobel Filter Program</a:t>
            </a:r>
          </a:p>
        </p:txBody>
      </p:sp>
      <p:sp>
        <p:nvSpPr>
          <p:cNvPr id="3" name="Title 1">
            <a:extLst>
              <a:ext uri="{FF2B5EF4-FFF2-40B4-BE49-F238E27FC236}">
                <a16:creationId xmlns:a16="http://schemas.microsoft.com/office/drawing/2014/main" id="{0A1CB940-7A8D-A6C9-9DBF-FD0749006831}"/>
              </a:ext>
            </a:extLst>
          </p:cNvPr>
          <p:cNvSpPr txBox="1">
            <a:spLocks/>
          </p:cNvSpPr>
          <p:nvPr/>
        </p:nvSpPr>
        <p:spPr>
          <a:xfrm>
            <a:off x="249299" y="790959"/>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t>Step 1: Create Sobel Kernel</a:t>
            </a:r>
          </a:p>
        </p:txBody>
      </p:sp>
      <p:sp>
        <p:nvSpPr>
          <p:cNvPr id="4" name="Title 1">
            <a:extLst>
              <a:ext uri="{FF2B5EF4-FFF2-40B4-BE49-F238E27FC236}">
                <a16:creationId xmlns:a16="http://schemas.microsoft.com/office/drawing/2014/main" id="{B410A9E3-0A21-0A7A-9BF7-1CBFC209364E}"/>
              </a:ext>
            </a:extLst>
          </p:cNvPr>
          <p:cNvSpPr txBox="1">
            <a:spLocks/>
          </p:cNvSpPr>
          <p:nvPr/>
        </p:nvSpPr>
        <p:spPr>
          <a:xfrm>
            <a:off x="335360" y="1251657"/>
            <a:ext cx="11627144"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Create a 1-D Gaussian kernel for Gaussian smoothing (used instead of weighted smoothing): Use default sigma = 1.0</a:t>
            </a:r>
          </a:p>
        </p:txBody>
      </p:sp>
      <p:pic>
        <p:nvPicPr>
          <p:cNvPr id="6" name="Picture 5">
            <a:extLst>
              <a:ext uri="{FF2B5EF4-FFF2-40B4-BE49-F238E27FC236}">
                <a16:creationId xmlns:a16="http://schemas.microsoft.com/office/drawing/2014/main" id="{9508A983-7B9B-D2BD-CFF8-06FF1B4E4353}"/>
              </a:ext>
            </a:extLst>
          </p:cNvPr>
          <p:cNvPicPr>
            <a:picLocks noChangeAspect="1"/>
          </p:cNvPicPr>
          <p:nvPr/>
        </p:nvPicPr>
        <p:blipFill>
          <a:blip r:embed="rId3"/>
          <a:stretch>
            <a:fillRect/>
          </a:stretch>
        </p:blipFill>
        <p:spPr>
          <a:xfrm>
            <a:off x="2691891" y="1714245"/>
            <a:ext cx="2829320" cy="876422"/>
          </a:xfrm>
          <a:prstGeom prst="rect">
            <a:avLst/>
          </a:prstGeom>
        </p:spPr>
      </p:pic>
      <p:cxnSp>
        <p:nvCxnSpPr>
          <p:cNvPr id="17" name="Straight Arrow Connector 16">
            <a:extLst>
              <a:ext uri="{FF2B5EF4-FFF2-40B4-BE49-F238E27FC236}">
                <a16:creationId xmlns:a16="http://schemas.microsoft.com/office/drawing/2014/main" id="{67F86962-FF09-8B8F-7818-BA1BEEC5564D}"/>
              </a:ext>
            </a:extLst>
          </p:cNvPr>
          <p:cNvCxnSpPr>
            <a:cxnSpLocks/>
          </p:cNvCxnSpPr>
          <p:nvPr/>
        </p:nvCxnSpPr>
        <p:spPr>
          <a:xfrm>
            <a:off x="6583352" y="2152456"/>
            <a:ext cx="1072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3CBAA249-6ED1-2643-B7FA-E684C6AA62A8}"/>
              </a:ext>
            </a:extLst>
          </p:cNvPr>
          <p:cNvSpPr txBox="1">
            <a:spLocks/>
          </p:cNvSpPr>
          <p:nvPr/>
        </p:nvSpPr>
        <p:spPr>
          <a:xfrm>
            <a:off x="335360" y="2683730"/>
            <a:ext cx="1125062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Create a 1-D Gaussian derivative kernel (used instead of the simple derivative filter): Use default sigma = 1.0</a:t>
            </a:r>
          </a:p>
        </p:txBody>
      </p:sp>
      <p:sp>
        <p:nvSpPr>
          <p:cNvPr id="23" name="Title 1">
            <a:extLst>
              <a:ext uri="{FF2B5EF4-FFF2-40B4-BE49-F238E27FC236}">
                <a16:creationId xmlns:a16="http://schemas.microsoft.com/office/drawing/2014/main" id="{4669B2CF-EB45-E5A4-E9C6-91EFB81EE345}"/>
              </a:ext>
            </a:extLst>
          </p:cNvPr>
          <p:cNvSpPr txBox="1">
            <a:spLocks/>
          </p:cNvSpPr>
          <p:nvPr/>
        </p:nvSpPr>
        <p:spPr>
          <a:xfrm>
            <a:off x="722637" y="4115804"/>
            <a:ext cx="9109854"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marL="285750" indent="-285750">
              <a:buFont typeface="Times New Roman" panose="02020603050405020304" pitchFamily="18" charset="0"/>
              <a:buChar char="⁃"/>
            </a:pPr>
            <a:r>
              <a:rPr lang="en-US" sz="1800" b="0" dirty="0">
                <a:latin typeface="Times New Roman" panose="02020603050405020304" pitchFamily="18" charset="0"/>
                <a:cs typeface="Times New Roman" panose="02020603050405020304" pitchFamily="18" charset="0"/>
              </a:rPr>
              <a:t>x is the distance from the center</a:t>
            </a:r>
          </a:p>
          <a:p>
            <a:pPr marL="285750" indent="-285750">
              <a:buFont typeface="Times New Roman" panose="02020603050405020304" pitchFamily="18" charset="0"/>
              <a:buChar char="⁃"/>
            </a:pPr>
            <a:r>
              <a:rPr lang="en-US" sz="1800" b="0" dirty="0">
                <a:latin typeface="Times New Roman" panose="02020603050405020304" pitchFamily="18" charset="0"/>
                <a:cs typeface="Times New Roman" panose="02020603050405020304" pitchFamily="18" charset="0"/>
              </a:rPr>
              <a:t>σ is the standard deviation (controls the spread or "blurriness").</a:t>
            </a:r>
          </a:p>
        </p:txBody>
      </p:sp>
      <p:pic>
        <p:nvPicPr>
          <p:cNvPr id="27" name="Picture 26">
            <a:extLst>
              <a:ext uri="{FF2B5EF4-FFF2-40B4-BE49-F238E27FC236}">
                <a16:creationId xmlns:a16="http://schemas.microsoft.com/office/drawing/2014/main" id="{BAB7914C-7B63-646E-4DE1-09CC69D38DEB}"/>
              </a:ext>
            </a:extLst>
          </p:cNvPr>
          <p:cNvPicPr>
            <a:picLocks noChangeAspect="1"/>
          </p:cNvPicPr>
          <p:nvPr/>
        </p:nvPicPr>
        <p:blipFill>
          <a:blip r:embed="rId4"/>
          <a:stretch>
            <a:fillRect/>
          </a:stretch>
        </p:blipFill>
        <p:spPr>
          <a:xfrm>
            <a:off x="2557506" y="3165370"/>
            <a:ext cx="3591426" cy="838317"/>
          </a:xfrm>
          <a:prstGeom prst="rect">
            <a:avLst/>
          </a:prstGeom>
        </p:spPr>
      </p:pic>
      <p:pic>
        <p:nvPicPr>
          <p:cNvPr id="33" name="Picture 32">
            <a:extLst>
              <a:ext uri="{FF2B5EF4-FFF2-40B4-BE49-F238E27FC236}">
                <a16:creationId xmlns:a16="http://schemas.microsoft.com/office/drawing/2014/main" id="{8BCDD1EF-1EC7-6992-2577-3BF1E9ABCDB6}"/>
              </a:ext>
            </a:extLst>
          </p:cNvPr>
          <p:cNvPicPr>
            <a:picLocks noChangeAspect="1"/>
          </p:cNvPicPr>
          <p:nvPr/>
        </p:nvPicPr>
        <p:blipFill>
          <a:blip r:embed="rId5"/>
          <a:stretch>
            <a:fillRect/>
          </a:stretch>
        </p:blipFill>
        <p:spPr>
          <a:xfrm>
            <a:off x="7893403" y="3367882"/>
            <a:ext cx="2343477" cy="409632"/>
          </a:xfrm>
          <a:prstGeom prst="rect">
            <a:avLst/>
          </a:prstGeom>
        </p:spPr>
      </p:pic>
      <p:sp>
        <p:nvSpPr>
          <p:cNvPr id="34" name="Title 1">
            <a:extLst>
              <a:ext uri="{FF2B5EF4-FFF2-40B4-BE49-F238E27FC236}">
                <a16:creationId xmlns:a16="http://schemas.microsoft.com/office/drawing/2014/main" id="{BF956B69-77C3-71DC-7D76-FC7B8DA3D4EE}"/>
              </a:ext>
            </a:extLst>
          </p:cNvPr>
          <p:cNvSpPr txBox="1">
            <a:spLocks/>
          </p:cNvSpPr>
          <p:nvPr/>
        </p:nvSpPr>
        <p:spPr>
          <a:xfrm>
            <a:off x="335360" y="4774231"/>
            <a:ext cx="1125062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Calculate the outer product of two kernels to create the Sobel kernel.</a:t>
            </a:r>
          </a:p>
        </p:txBody>
      </p:sp>
      <p:pic>
        <p:nvPicPr>
          <p:cNvPr id="35" name="Picture 34">
            <a:extLst>
              <a:ext uri="{FF2B5EF4-FFF2-40B4-BE49-F238E27FC236}">
                <a16:creationId xmlns:a16="http://schemas.microsoft.com/office/drawing/2014/main" id="{65ADBB53-BDEF-3FF6-681F-A981CB853E78}"/>
              </a:ext>
            </a:extLst>
          </p:cNvPr>
          <p:cNvPicPr>
            <a:picLocks noChangeAspect="1"/>
          </p:cNvPicPr>
          <p:nvPr/>
        </p:nvPicPr>
        <p:blipFill>
          <a:blip r:embed="rId6"/>
          <a:stretch>
            <a:fillRect/>
          </a:stretch>
        </p:blipFill>
        <p:spPr>
          <a:xfrm>
            <a:off x="8630172" y="1599203"/>
            <a:ext cx="869937" cy="1040673"/>
          </a:xfrm>
          <a:prstGeom prst="rect">
            <a:avLst/>
          </a:prstGeom>
        </p:spPr>
      </p:pic>
      <p:pic>
        <p:nvPicPr>
          <p:cNvPr id="36" name="Picture 35">
            <a:extLst>
              <a:ext uri="{FF2B5EF4-FFF2-40B4-BE49-F238E27FC236}">
                <a16:creationId xmlns:a16="http://schemas.microsoft.com/office/drawing/2014/main" id="{7B91711A-73F8-9B80-BFC9-D45BBA94D38E}"/>
              </a:ext>
            </a:extLst>
          </p:cNvPr>
          <p:cNvPicPr>
            <a:picLocks noChangeAspect="1"/>
          </p:cNvPicPr>
          <p:nvPr/>
        </p:nvPicPr>
        <p:blipFill>
          <a:blip r:embed="rId7"/>
          <a:stretch>
            <a:fillRect/>
          </a:stretch>
        </p:blipFill>
        <p:spPr>
          <a:xfrm>
            <a:off x="1263296" y="5244656"/>
            <a:ext cx="8566499" cy="1119013"/>
          </a:xfrm>
          <a:prstGeom prst="rect">
            <a:avLst/>
          </a:prstGeom>
        </p:spPr>
      </p:pic>
      <p:sp>
        <p:nvSpPr>
          <p:cNvPr id="37" name="Title 1">
            <a:extLst>
              <a:ext uri="{FF2B5EF4-FFF2-40B4-BE49-F238E27FC236}">
                <a16:creationId xmlns:a16="http://schemas.microsoft.com/office/drawing/2014/main" id="{F5951F16-DCAB-06B5-D4F1-2FF936F3CABC}"/>
              </a:ext>
            </a:extLst>
          </p:cNvPr>
          <p:cNvSpPr txBox="1">
            <a:spLocks/>
          </p:cNvSpPr>
          <p:nvPr/>
        </p:nvSpPr>
        <p:spPr>
          <a:xfrm>
            <a:off x="9660659" y="5619400"/>
            <a:ext cx="246239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err="1">
                <a:latin typeface="Times New Roman" panose="02020603050405020304" pitchFamily="18" charset="0"/>
                <a:cs typeface="Times New Roman" panose="02020603050405020304" pitchFamily="18" charset="0"/>
              </a:rPr>
              <a:t>yAxis</a:t>
            </a:r>
            <a:r>
              <a:rPr lang="en-US" sz="1800" b="0" dirty="0">
                <a:latin typeface="Times New Roman" panose="02020603050405020304" pitchFamily="18" charset="0"/>
                <a:cs typeface="Times New Roman" panose="02020603050405020304" pitchFamily="18" charset="0"/>
              </a:rPr>
              <a:t> Sobel Kernel</a:t>
            </a:r>
          </a:p>
        </p:txBody>
      </p:sp>
    </p:spTree>
    <p:extLst>
      <p:ext uri="{BB962C8B-B14F-4D97-AF65-F5344CB8AC3E}">
        <p14:creationId xmlns:p14="http://schemas.microsoft.com/office/powerpoint/2010/main" val="255762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156F4E-AA27-596A-7367-23DBE3C466A0}"/>
              </a:ext>
            </a:extLst>
          </p:cNvPr>
          <p:cNvSpPr>
            <a:spLocks noGrp="1"/>
          </p:cNvSpPr>
          <p:nvPr>
            <p:ph type="title"/>
          </p:nvPr>
        </p:nvSpPr>
        <p:spPr>
          <a:xfrm>
            <a:off x="335360" y="145499"/>
            <a:ext cx="7406613" cy="369524"/>
          </a:xfrm>
        </p:spPr>
        <p:txBody>
          <a:bodyPr/>
          <a:lstStyle/>
          <a:p>
            <a:r>
              <a:rPr lang="en-US" dirty="0"/>
              <a:t>Sobel Filter Program</a:t>
            </a:r>
          </a:p>
        </p:txBody>
      </p:sp>
      <p:sp>
        <p:nvSpPr>
          <p:cNvPr id="4" name="Title 1">
            <a:extLst>
              <a:ext uri="{FF2B5EF4-FFF2-40B4-BE49-F238E27FC236}">
                <a16:creationId xmlns:a16="http://schemas.microsoft.com/office/drawing/2014/main" id="{607397D1-358F-3FC1-D9EA-09972FA14A6F}"/>
              </a:ext>
            </a:extLst>
          </p:cNvPr>
          <p:cNvSpPr txBox="1">
            <a:spLocks/>
          </p:cNvSpPr>
          <p:nvPr/>
        </p:nvSpPr>
        <p:spPr>
          <a:xfrm>
            <a:off x="249299" y="790959"/>
            <a:ext cx="1157335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200" dirty="0"/>
              <a:t>Step 2: Perform a 2D convolution between the image and the kernel. </a:t>
            </a:r>
          </a:p>
        </p:txBody>
      </p:sp>
      <p:sp>
        <p:nvSpPr>
          <p:cNvPr id="5" name="Title 1">
            <a:extLst>
              <a:ext uri="{FF2B5EF4-FFF2-40B4-BE49-F238E27FC236}">
                <a16:creationId xmlns:a16="http://schemas.microsoft.com/office/drawing/2014/main" id="{1709F804-683C-FA3D-A209-882FFDF4369A}"/>
              </a:ext>
            </a:extLst>
          </p:cNvPr>
          <p:cNvSpPr txBox="1">
            <a:spLocks/>
          </p:cNvSpPr>
          <p:nvPr/>
        </p:nvSpPr>
        <p:spPr>
          <a:xfrm>
            <a:off x="249298" y="1751702"/>
            <a:ext cx="1157335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200" dirty="0"/>
              <a:t>Step 3: Compute the gradient magnitude</a:t>
            </a:r>
          </a:p>
        </p:txBody>
      </p:sp>
      <p:grpSp>
        <p:nvGrpSpPr>
          <p:cNvPr id="6" name="Group 5">
            <a:extLst>
              <a:ext uri="{FF2B5EF4-FFF2-40B4-BE49-F238E27FC236}">
                <a16:creationId xmlns:a16="http://schemas.microsoft.com/office/drawing/2014/main" id="{459E36F4-6D50-89F7-790A-86003FCD56AF}"/>
              </a:ext>
            </a:extLst>
          </p:cNvPr>
          <p:cNvGrpSpPr/>
          <p:nvPr/>
        </p:nvGrpSpPr>
        <p:grpSpPr>
          <a:xfrm>
            <a:off x="3138491" y="2315257"/>
            <a:ext cx="4243301" cy="798160"/>
            <a:chOff x="7488633" y="3179730"/>
            <a:chExt cx="2113240" cy="397498"/>
          </a:xfrm>
        </p:grpSpPr>
        <p:pic>
          <p:nvPicPr>
            <p:cNvPr id="7" name="Picture 6">
              <a:extLst>
                <a:ext uri="{FF2B5EF4-FFF2-40B4-BE49-F238E27FC236}">
                  <a16:creationId xmlns:a16="http://schemas.microsoft.com/office/drawing/2014/main" id="{CC302523-9CA8-B7F7-B9D1-063BDF3D6CF4}"/>
                </a:ext>
              </a:extLst>
            </p:cNvPr>
            <p:cNvPicPr>
              <a:picLocks noChangeAspect="1"/>
            </p:cNvPicPr>
            <p:nvPr/>
          </p:nvPicPr>
          <p:blipFill>
            <a:blip r:embed="rId2"/>
            <a:srcRect l="42796"/>
            <a:stretch/>
          </p:blipFill>
          <p:spPr>
            <a:xfrm>
              <a:off x="8160542" y="3179730"/>
              <a:ext cx="1441331" cy="397498"/>
            </a:xfrm>
            <a:prstGeom prst="rect">
              <a:avLst/>
            </a:prstGeom>
          </p:spPr>
        </p:pic>
        <p:pic>
          <p:nvPicPr>
            <p:cNvPr id="8" name="Picture 7">
              <a:extLst>
                <a:ext uri="{FF2B5EF4-FFF2-40B4-BE49-F238E27FC236}">
                  <a16:creationId xmlns:a16="http://schemas.microsoft.com/office/drawing/2014/main" id="{A9352AE6-DBEE-749F-4CD2-781709C3CA8C}"/>
                </a:ext>
              </a:extLst>
            </p:cNvPr>
            <p:cNvPicPr>
              <a:picLocks noChangeAspect="1"/>
            </p:cNvPicPr>
            <p:nvPr/>
          </p:nvPicPr>
          <p:blipFill>
            <a:blip r:embed="rId2"/>
            <a:srcRect r="73842"/>
            <a:stretch/>
          </p:blipFill>
          <p:spPr>
            <a:xfrm>
              <a:off x="7488633" y="3179730"/>
              <a:ext cx="659077" cy="397498"/>
            </a:xfrm>
            <a:prstGeom prst="rect">
              <a:avLst/>
            </a:prstGeom>
          </p:spPr>
        </p:pic>
      </p:grpSp>
      <p:sp>
        <p:nvSpPr>
          <p:cNvPr id="9" name="Title 1">
            <a:extLst>
              <a:ext uri="{FF2B5EF4-FFF2-40B4-BE49-F238E27FC236}">
                <a16:creationId xmlns:a16="http://schemas.microsoft.com/office/drawing/2014/main" id="{8BE1EF99-FA7F-BF9B-2671-2FABA01573B9}"/>
              </a:ext>
            </a:extLst>
          </p:cNvPr>
          <p:cNvSpPr txBox="1">
            <a:spLocks/>
          </p:cNvSpPr>
          <p:nvPr/>
        </p:nvSpPr>
        <p:spPr>
          <a:xfrm>
            <a:off x="249298" y="3323836"/>
            <a:ext cx="11814458" cy="79815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200" dirty="0"/>
              <a:t>Step 4: Normalize the result to the range [0, 255] and convert it to the CV_8UC1 type.</a:t>
            </a:r>
          </a:p>
        </p:txBody>
      </p:sp>
    </p:spTree>
    <p:extLst>
      <p:ext uri="{BB962C8B-B14F-4D97-AF65-F5344CB8AC3E}">
        <p14:creationId xmlns:p14="http://schemas.microsoft.com/office/powerpoint/2010/main" val="2069007424"/>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7148</TotalTime>
  <Words>1011</Words>
  <Application>Microsoft Office PowerPoint</Application>
  <PresentationFormat>Màn hình rộng</PresentationFormat>
  <Paragraphs>108</Paragraphs>
  <Slides>43</Slides>
  <Notes>7</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43</vt:i4>
      </vt:variant>
    </vt:vector>
  </HeadingPairs>
  <TitlesOfParts>
    <vt:vector size="55" baseType="lpstr">
      <vt:lpstr>Malgun Gothic</vt:lpstr>
      <vt:lpstr>Malgun Gothic</vt:lpstr>
      <vt:lpstr>Arial</vt:lpstr>
      <vt:lpstr>Arial Unicode MS</vt:lpstr>
      <vt:lpstr>Calibri</vt:lpstr>
      <vt:lpstr>Cambria Math</vt:lpstr>
      <vt:lpstr>Cascadia Code</vt:lpstr>
      <vt:lpstr>Times New Roman</vt:lpstr>
      <vt:lpstr>TimesTen-Italic</vt:lpstr>
      <vt:lpstr>TimesTen-Roman</vt:lpstr>
      <vt:lpstr>양재참숯체B</vt:lpstr>
      <vt:lpstr>디자인 사용자 지정</vt:lpstr>
      <vt:lpstr>Bản trình bày PowerPoint</vt:lpstr>
      <vt:lpstr>EDGE DETECTION</vt:lpstr>
      <vt:lpstr>Using derivative in detecting edge</vt:lpstr>
      <vt:lpstr>Gradient</vt:lpstr>
      <vt:lpstr>Sensitivity of derivatives to noise</vt:lpstr>
      <vt:lpstr>Sobel filter kernel </vt:lpstr>
      <vt:lpstr>Apply Sobel filter Process</vt:lpstr>
      <vt:lpstr>Sobel Filter Program</vt:lpstr>
      <vt:lpstr>Sobel Filter Program</vt:lpstr>
      <vt:lpstr>Sobel Filter Program</vt:lpstr>
      <vt:lpstr>Result</vt:lpstr>
      <vt:lpstr>Result</vt:lpstr>
      <vt:lpstr>Result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276</cp:revision>
  <dcterms:created xsi:type="dcterms:W3CDTF">2024-11-29T08:47:06Z</dcterms:created>
  <dcterms:modified xsi:type="dcterms:W3CDTF">2025-05-20T16:47:29Z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